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390" r:id="rId5"/>
    <p:sldId id="389" r:id="rId6"/>
    <p:sldId id="359" r:id="rId7"/>
    <p:sldId id="358" r:id="rId8"/>
    <p:sldId id="391" r:id="rId9"/>
    <p:sldId id="368" r:id="rId10"/>
    <p:sldId id="370" r:id="rId11"/>
    <p:sldId id="373" r:id="rId12"/>
    <p:sldId id="382" r:id="rId13"/>
    <p:sldId id="375" r:id="rId14"/>
    <p:sldId id="392" r:id="rId15"/>
    <p:sldId id="361" r:id="rId16"/>
    <p:sldId id="363" r:id="rId17"/>
    <p:sldId id="387" r:id="rId18"/>
    <p:sldId id="366" r:id="rId19"/>
    <p:sldId id="371" r:id="rId20"/>
    <p:sldId id="376" r:id="rId21"/>
    <p:sldId id="384" r:id="rId22"/>
    <p:sldId id="385" r:id="rId23"/>
  </p:sldIdLst>
  <p:sldSz cx="9144000" cy="5143500" type="screen16x9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045DB7-A42B-4A99-9200-5EE4D03BF727}">
          <p14:sldIdLst>
            <p14:sldId id="390"/>
            <p14:sldId id="389"/>
            <p14:sldId id="359"/>
            <p14:sldId id="358"/>
            <p14:sldId id="391"/>
            <p14:sldId id="368"/>
            <p14:sldId id="370"/>
            <p14:sldId id="373"/>
            <p14:sldId id="382"/>
            <p14:sldId id="375"/>
            <p14:sldId id="392"/>
            <p14:sldId id="361"/>
            <p14:sldId id="363"/>
            <p14:sldId id="387"/>
            <p14:sldId id="366"/>
            <p14:sldId id="371"/>
            <p14:sldId id="376"/>
            <p14:sldId id="384"/>
            <p14:sldId id="3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D4D20C-F1C1-BE98-86B1-F77A2B2E577E}" name="Miller Bernhardt" initials="MB" userId="S::jj05697@tn.gov::beb017b4-445b-454f-aed1-7ed2b198fe09" providerId="AD"/>
  <p188:author id="{DA3A1B11-E885-3238-EE69-388286BA8DD4}" name="Clayton Markham" initials="CM" userId="S::jj04922@tn.gov::939ab18f-de7b-4673-b5ca-dc6de87abef7" providerId="AD"/>
  <p188:author id="{DE316FBC-AB1A-131B-9D6E-7CB6DF037EB5}" name="Kimberly Welch" initials="KW" userId="S::JJ04232@tn.gov::47db3ae6-1a4b-4de7-8b7d-de76e64512c0" providerId="AD"/>
  <p188:author id="{CAB5BED4-6AB2-7B7F-9920-F39A424EFBC7}" name="Kimberly Welch" initials="KW" userId="S::jj04232@tn.gov::47db3ae6-1a4b-4de7-8b7d-de76e64512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E95"/>
    <a:srgbClr val="1B365D"/>
    <a:srgbClr val="0066CC"/>
    <a:srgbClr val="24B8D6"/>
    <a:srgbClr val="FF0F00"/>
    <a:srgbClr val="FF9933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076" autoAdjust="0"/>
  </p:normalViewPr>
  <p:slideViewPr>
    <p:cSldViewPr snapToGrid="0">
      <p:cViewPr varScale="1">
        <p:scale>
          <a:sx n="72" d="100"/>
          <a:sy n="72" d="100"/>
        </p:scale>
        <p:origin x="110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Sholtz" userId="188b7de9-7bbb-428e-9089-c537833b00e8" providerId="ADAL" clId="{08668A88-33C1-438B-9BE6-8982CAF3B199}"/>
    <pc:docChg chg="undo custSel modSld">
      <pc:chgData name="Jason Sholtz" userId="188b7de9-7bbb-428e-9089-c537833b00e8" providerId="ADAL" clId="{08668A88-33C1-438B-9BE6-8982CAF3B199}" dt="2024-11-01T18:08:11.582" v="5" actId="1076"/>
      <pc:docMkLst>
        <pc:docMk/>
      </pc:docMkLst>
      <pc:sldChg chg="modSp mod">
        <pc:chgData name="Jason Sholtz" userId="188b7de9-7bbb-428e-9089-c537833b00e8" providerId="ADAL" clId="{08668A88-33C1-438B-9BE6-8982CAF3B199}" dt="2024-11-01T18:08:11.582" v="5" actId="1076"/>
        <pc:sldMkLst>
          <pc:docMk/>
          <pc:sldMk cId="2095590715" sldId="359"/>
        </pc:sldMkLst>
        <pc:picChg chg="mod">
          <ac:chgData name="Jason Sholtz" userId="188b7de9-7bbb-428e-9089-c537833b00e8" providerId="ADAL" clId="{08668A88-33C1-438B-9BE6-8982CAF3B199}" dt="2024-11-01T18:08:11.582" v="5" actId="1076"/>
          <ac:picMkLst>
            <pc:docMk/>
            <pc:sldMk cId="2095590715" sldId="359"/>
            <ac:picMk id="14" creationId="{1ED58404-D850-8D73-E9CD-51BA306AFBB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AE275C-8339-47AE-94F9-92F210F9425D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AC2F151-01C9-4BAB-B158-F6505D03C360}">
      <dgm:prSet phldrT="[Text]"/>
      <dgm:spPr/>
      <dgm:t>
        <a:bodyPr/>
        <a:lstStyle/>
        <a:p>
          <a:r>
            <a:rPr lang="en-US" dirty="0"/>
            <a:t>OWNER TDOT</a:t>
          </a:r>
        </a:p>
      </dgm:t>
    </dgm:pt>
    <dgm:pt modelId="{2A613B18-4613-42DC-8D50-84E6D4294DA9}" type="parTrans" cxnId="{A1628D31-AA17-41BB-BD88-62D61D46407E}">
      <dgm:prSet/>
      <dgm:spPr/>
      <dgm:t>
        <a:bodyPr/>
        <a:lstStyle/>
        <a:p>
          <a:endParaRPr lang="en-US"/>
        </a:p>
      </dgm:t>
    </dgm:pt>
    <dgm:pt modelId="{6DC5A592-D061-4147-A331-AAB797C2C575}" type="sibTrans" cxnId="{A1628D31-AA17-41BB-BD88-62D61D46407E}">
      <dgm:prSet/>
      <dgm:spPr/>
      <dgm:t>
        <a:bodyPr/>
        <a:lstStyle/>
        <a:p>
          <a:endParaRPr lang="en-US"/>
        </a:p>
      </dgm:t>
    </dgm:pt>
    <dgm:pt modelId="{F6935DD1-D0C1-4525-842B-92561EBCE98E}" type="asst">
      <dgm:prSet/>
      <dgm:spPr/>
      <dgm:t>
        <a:bodyPr/>
        <a:lstStyle/>
        <a:p>
          <a:r>
            <a:rPr lang="en-US" dirty="0"/>
            <a:t>Owner Rep</a:t>
          </a:r>
        </a:p>
      </dgm:t>
    </dgm:pt>
    <dgm:pt modelId="{39684395-09D7-4020-9B03-C001B5FE9881}" type="parTrans" cxnId="{05958759-F1FF-47A8-8AB1-41A2BE1E4185}">
      <dgm:prSet/>
      <dgm:spPr/>
      <dgm:t>
        <a:bodyPr/>
        <a:lstStyle/>
        <a:p>
          <a:endParaRPr lang="en-US"/>
        </a:p>
      </dgm:t>
    </dgm:pt>
    <dgm:pt modelId="{F86FD4B4-34C0-45A9-98E2-F17A779970EA}" type="sibTrans" cxnId="{05958759-F1FF-47A8-8AB1-41A2BE1E4185}">
      <dgm:prSet/>
      <dgm:spPr/>
      <dgm:t>
        <a:bodyPr/>
        <a:lstStyle/>
        <a:p>
          <a:endParaRPr lang="en-US"/>
        </a:p>
      </dgm:t>
    </dgm:pt>
    <dgm:pt modelId="{2F0F8BA1-DF1E-4CED-96ED-AAAE21ECDDF4}">
      <dgm:prSet/>
      <dgm:spPr/>
      <dgm:t>
        <a:bodyPr/>
        <a:lstStyle/>
        <a:p>
          <a:r>
            <a:rPr lang="en-US" dirty="0"/>
            <a:t>Contactor</a:t>
          </a:r>
        </a:p>
      </dgm:t>
    </dgm:pt>
    <dgm:pt modelId="{FCFE20B7-5EC0-4866-93E6-58F4BA2D8F97}" type="parTrans" cxnId="{CC0E4FFF-C707-4FCD-B167-7BD8B273C8DA}">
      <dgm:prSet/>
      <dgm:spPr/>
      <dgm:t>
        <a:bodyPr/>
        <a:lstStyle/>
        <a:p>
          <a:endParaRPr lang="en-US"/>
        </a:p>
      </dgm:t>
    </dgm:pt>
    <dgm:pt modelId="{10115DCF-11B8-4146-97BD-4D20B1CA79E7}" type="sibTrans" cxnId="{CC0E4FFF-C707-4FCD-B167-7BD8B273C8DA}">
      <dgm:prSet/>
      <dgm:spPr/>
      <dgm:t>
        <a:bodyPr/>
        <a:lstStyle/>
        <a:p>
          <a:endParaRPr lang="en-US"/>
        </a:p>
      </dgm:t>
    </dgm:pt>
    <dgm:pt modelId="{989AA410-2AF6-454E-A68C-50367638E428}">
      <dgm:prSet/>
      <dgm:spPr/>
      <dgm:t>
        <a:bodyPr/>
        <a:lstStyle/>
        <a:p>
          <a:r>
            <a:rPr lang="en-US" dirty="0"/>
            <a:t>Designer</a:t>
          </a:r>
        </a:p>
      </dgm:t>
    </dgm:pt>
    <dgm:pt modelId="{39D3CEB0-81D7-4D92-A33B-C0EAC9C97346}" type="parTrans" cxnId="{2EBADEC0-F88E-4FB7-9D20-B0DA727398EC}">
      <dgm:prSet/>
      <dgm:spPr/>
      <dgm:t>
        <a:bodyPr/>
        <a:lstStyle/>
        <a:p>
          <a:endParaRPr lang="en-US"/>
        </a:p>
      </dgm:t>
    </dgm:pt>
    <dgm:pt modelId="{1C04768F-E293-4D3E-904D-19B166843E03}" type="sibTrans" cxnId="{2EBADEC0-F88E-4FB7-9D20-B0DA727398EC}">
      <dgm:prSet/>
      <dgm:spPr/>
      <dgm:t>
        <a:bodyPr/>
        <a:lstStyle/>
        <a:p>
          <a:endParaRPr lang="en-US"/>
        </a:p>
      </dgm:t>
    </dgm:pt>
    <dgm:pt modelId="{352AF603-F9EF-47D3-8876-8E8615B00901}">
      <dgm:prSet/>
      <dgm:spPr/>
      <dgm:t>
        <a:bodyPr/>
        <a:lstStyle/>
        <a:p>
          <a:r>
            <a:rPr lang="en-US" dirty="0"/>
            <a:t>Sub-Contractor</a:t>
          </a:r>
        </a:p>
      </dgm:t>
    </dgm:pt>
    <dgm:pt modelId="{4C4870D6-35C6-4CD8-90C5-94D9626E98AC}" type="parTrans" cxnId="{02CA11C6-F18A-433E-AAB8-638237CCC9EA}">
      <dgm:prSet/>
      <dgm:spPr/>
      <dgm:t>
        <a:bodyPr/>
        <a:lstStyle/>
        <a:p>
          <a:endParaRPr lang="en-US"/>
        </a:p>
      </dgm:t>
    </dgm:pt>
    <dgm:pt modelId="{4B50B6F9-8E43-4B90-8A19-3473ADF2E070}" type="sibTrans" cxnId="{02CA11C6-F18A-433E-AAB8-638237CCC9EA}">
      <dgm:prSet/>
      <dgm:spPr/>
      <dgm:t>
        <a:bodyPr/>
        <a:lstStyle/>
        <a:p>
          <a:endParaRPr lang="en-US"/>
        </a:p>
      </dgm:t>
    </dgm:pt>
    <dgm:pt modelId="{EDD3C6E5-9B00-485D-AC87-213D80F3EDC8}" type="pres">
      <dgm:prSet presAssocID="{87AE275C-8339-47AE-94F9-92F210F942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BF774BD-8689-4970-8EA4-FD3E5F1ADC66}" type="pres">
      <dgm:prSet presAssocID="{FAC2F151-01C9-4BAB-B158-F6505D03C360}" presName="hierRoot1" presStyleCnt="0">
        <dgm:presLayoutVars>
          <dgm:hierBranch val="init"/>
        </dgm:presLayoutVars>
      </dgm:prSet>
      <dgm:spPr/>
    </dgm:pt>
    <dgm:pt modelId="{E8B5B3CA-D178-4639-9AD3-166F9DDEA722}" type="pres">
      <dgm:prSet presAssocID="{FAC2F151-01C9-4BAB-B158-F6505D03C360}" presName="rootComposite1" presStyleCnt="0"/>
      <dgm:spPr/>
    </dgm:pt>
    <dgm:pt modelId="{32FEFC5E-D23F-4C95-B169-B23DF4011A96}" type="pres">
      <dgm:prSet presAssocID="{FAC2F151-01C9-4BAB-B158-F6505D03C360}" presName="rootText1" presStyleLbl="node0" presStyleIdx="0" presStyleCnt="1">
        <dgm:presLayoutVars>
          <dgm:chPref val="3"/>
        </dgm:presLayoutVars>
      </dgm:prSet>
      <dgm:spPr/>
    </dgm:pt>
    <dgm:pt modelId="{A976569B-343A-4481-80D4-58C6112C5DDF}" type="pres">
      <dgm:prSet presAssocID="{FAC2F151-01C9-4BAB-B158-F6505D03C360}" presName="rootConnector1" presStyleLbl="node1" presStyleIdx="0" presStyleCnt="0"/>
      <dgm:spPr/>
    </dgm:pt>
    <dgm:pt modelId="{08563299-7BD8-47C0-8753-10302EC50EBC}" type="pres">
      <dgm:prSet presAssocID="{FAC2F151-01C9-4BAB-B158-F6505D03C360}" presName="hierChild2" presStyleCnt="0"/>
      <dgm:spPr/>
    </dgm:pt>
    <dgm:pt modelId="{FF34E4B5-A83C-49C5-9712-931FF1C7316F}" type="pres">
      <dgm:prSet presAssocID="{FCFE20B7-5EC0-4866-93E6-58F4BA2D8F97}" presName="Name37" presStyleLbl="parChTrans1D2" presStyleIdx="0" presStyleCnt="2"/>
      <dgm:spPr/>
    </dgm:pt>
    <dgm:pt modelId="{2629D071-88F4-4FA8-A7A8-A99D8357780E}" type="pres">
      <dgm:prSet presAssocID="{2F0F8BA1-DF1E-4CED-96ED-AAAE21ECDDF4}" presName="hierRoot2" presStyleCnt="0">
        <dgm:presLayoutVars>
          <dgm:hierBranch/>
        </dgm:presLayoutVars>
      </dgm:prSet>
      <dgm:spPr/>
    </dgm:pt>
    <dgm:pt modelId="{84914CE6-16FF-4F2D-A766-F059F000F58F}" type="pres">
      <dgm:prSet presAssocID="{2F0F8BA1-DF1E-4CED-96ED-AAAE21ECDDF4}" presName="rootComposite" presStyleCnt="0"/>
      <dgm:spPr/>
    </dgm:pt>
    <dgm:pt modelId="{EFCA842B-4EAE-43EE-9F9D-EDB0AD3B1FDA}" type="pres">
      <dgm:prSet presAssocID="{2F0F8BA1-DF1E-4CED-96ED-AAAE21ECDDF4}" presName="rootText" presStyleLbl="node2" presStyleIdx="0" presStyleCnt="1">
        <dgm:presLayoutVars>
          <dgm:chPref val="3"/>
        </dgm:presLayoutVars>
      </dgm:prSet>
      <dgm:spPr/>
    </dgm:pt>
    <dgm:pt modelId="{76A268F3-63AD-4694-81FF-694BA347B8D8}" type="pres">
      <dgm:prSet presAssocID="{2F0F8BA1-DF1E-4CED-96ED-AAAE21ECDDF4}" presName="rootConnector" presStyleLbl="node2" presStyleIdx="0" presStyleCnt="1"/>
      <dgm:spPr/>
    </dgm:pt>
    <dgm:pt modelId="{7E325F3A-56C8-4409-9DDA-3AA5BF3CC8CC}" type="pres">
      <dgm:prSet presAssocID="{2F0F8BA1-DF1E-4CED-96ED-AAAE21ECDDF4}" presName="hierChild4" presStyleCnt="0"/>
      <dgm:spPr/>
    </dgm:pt>
    <dgm:pt modelId="{63B4838A-E785-4156-85B3-C031ABE9F332}" type="pres">
      <dgm:prSet presAssocID="{39D3CEB0-81D7-4D92-A33B-C0EAC9C97346}" presName="Name35" presStyleLbl="parChTrans1D3" presStyleIdx="0" presStyleCnt="2"/>
      <dgm:spPr/>
    </dgm:pt>
    <dgm:pt modelId="{B9BC5A4C-7182-4916-AF40-2277E3EEA723}" type="pres">
      <dgm:prSet presAssocID="{989AA410-2AF6-454E-A68C-50367638E428}" presName="hierRoot2" presStyleCnt="0">
        <dgm:presLayoutVars>
          <dgm:hierBranch val="init"/>
        </dgm:presLayoutVars>
      </dgm:prSet>
      <dgm:spPr/>
    </dgm:pt>
    <dgm:pt modelId="{397C1394-B1B1-483F-A28C-7B0BC8BE25BD}" type="pres">
      <dgm:prSet presAssocID="{989AA410-2AF6-454E-A68C-50367638E428}" presName="rootComposite" presStyleCnt="0"/>
      <dgm:spPr/>
    </dgm:pt>
    <dgm:pt modelId="{A8A9E685-3AEF-46AE-AD70-79969137F30A}" type="pres">
      <dgm:prSet presAssocID="{989AA410-2AF6-454E-A68C-50367638E428}" presName="rootText" presStyleLbl="node3" presStyleIdx="0" presStyleCnt="2">
        <dgm:presLayoutVars>
          <dgm:chPref val="3"/>
        </dgm:presLayoutVars>
      </dgm:prSet>
      <dgm:spPr/>
    </dgm:pt>
    <dgm:pt modelId="{0187D0F4-882D-4B2F-B938-67C688219F7C}" type="pres">
      <dgm:prSet presAssocID="{989AA410-2AF6-454E-A68C-50367638E428}" presName="rootConnector" presStyleLbl="node3" presStyleIdx="0" presStyleCnt="2"/>
      <dgm:spPr/>
    </dgm:pt>
    <dgm:pt modelId="{065A8F3F-3639-4BE0-9D05-C79172557B9A}" type="pres">
      <dgm:prSet presAssocID="{989AA410-2AF6-454E-A68C-50367638E428}" presName="hierChild4" presStyleCnt="0"/>
      <dgm:spPr/>
    </dgm:pt>
    <dgm:pt modelId="{259BB7E6-2D89-46D5-B969-263EBAE18F83}" type="pres">
      <dgm:prSet presAssocID="{989AA410-2AF6-454E-A68C-50367638E428}" presName="hierChild5" presStyleCnt="0"/>
      <dgm:spPr/>
    </dgm:pt>
    <dgm:pt modelId="{3EB758A3-37BE-411C-AB2D-9F71089C1FE3}" type="pres">
      <dgm:prSet presAssocID="{4C4870D6-35C6-4CD8-90C5-94D9626E98AC}" presName="Name35" presStyleLbl="parChTrans1D3" presStyleIdx="1" presStyleCnt="2"/>
      <dgm:spPr/>
    </dgm:pt>
    <dgm:pt modelId="{43BBE265-53CE-487A-81D8-F50354B9CA63}" type="pres">
      <dgm:prSet presAssocID="{352AF603-F9EF-47D3-8876-8E8615B00901}" presName="hierRoot2" presStyleCnt="0">
        <dgm:presLayoutVars>
          <dgm:hierBranch val="init"/>
        </dgm:presLayoutVars>
      </dgm:prSet>
      <dgm:spPr/>
    </dgm:pt>
    <dgm:pt modelId="{D4E1A8F8-958B-45CD-A568-67204FA095F7}" type="pres">
      <dgm:prSet presAssocID="{352AF603-F9EF-47D3-8876-8E8615B00901}" presName="rootComposite" presStyleCnt="0"/>
      <dgm:spPr/>
    </dgm:pt>
    <dgm:pt modelId="{7A1F5110-1FD4-4A16-AE74-6B61E596BC2E}" type="pres">
      <dgm:prSet presAssocID="{352AF603-F9EF-47D3-8876-8E8615B00901}" presName="rootText" presStyleLbl="node3" presStyleIdx="1" presStyleCnt="2">
        <dgm:presLayoutVars>
          <dgm:chPref val="3"/>
        </dgm:presLayoutVars>
      </dgm:prSet>
      <dgm:spPr/>
    </dgm:pt>
    <dgm:pt modelId="{A9B3500F-E043-4AEA-A133-63CC60982EDE}" type="pres">
      <dgm:prSet presAssocID="{352AF603-F9EF-47D3-8876-8E8615B00901}" presName="rootConnector" presStyleLbl="node3" presStyleIdx="1" presStyleCnt="2"/>
      <dgm:spPr/>
    </dgm:pt>
    <dgm:pt modelId="{0011B88A-71D6-4A51-8E56-837E16541D6E}" type="pres">
      <dgm:prSet presAssocID="{352AF603-F9EF-47D3-8876-8E8615B00901}" presName="hierChild4" presStyleCnt="0"/>
      <dgm:spPr/>
    </dgm:pt>
    <dgm:pt modelId="{C29BADDC-7146-434F-B562-3B4D4317F32D}" type="pres">
      <dgm:prSet presAssocID="{352AF603-F9EF-47D3-8876-8E8615B00901}" presName="hierChild5" presStyleCnt="0"/>
      <dgm:spPr/>
    </dgm:pt>
    <dgm:pt modelId="{13CC88B1-2E5E-4523-B76D-EA9B8DFB760D}" type="pres">
      <dgm:prSet presAssocID="{2F0F8BA1-DF1E-4CED-96ED-AAAE21ECDDF4}" presName="hierChild5" presStyleCnt="0"/>
      <dgm:spPr/>
    </dgm:pt>
    <dgm:pt modelId="{F22B402A-B6EE-4A8B-B04D-11ACE86EC2B8}" type="pres">
      <dgm:prSet presAssocID="{FAC2F151-01C9-4BAB-B158-F6505D03C360}" presName="hierChild3" presStyleCnt="0"/>
      <dgm:spPr/>
    </dgm:pt>
    <dgm:pt modelId="{1201C2FB-1FA9-4747-BFE8-150E86BFDCFA}" type="pres">
      <dgm:prSet presAssocID="{39684395-09D7-4020-9B03-C001B5FE9881}" presName="Name111" presStyleLbl="parChTrans1D2" presStyleIdx="1" presStyleCnt="2"/>
      <dgm:spPr/>
    </dgm:pt>
    <dgm:pt modelId="{7E21D1CC-8A42-4516-8C51-ED94FE39ABE2}" type="pres">
      <dgm:prSet presAssocID="{F6935DD1-D0C1-4525-842B-92561EBCE98E}" presName="hierRoot3" presStyleCnt="0">
        <dgm:presLayoutVars>
          <dgm:hierBranch val="init"/>
        </dgm:presLayoutVars>
      </dgm:prSet>
      <dgm:spPr/>
    </dgm:pt>
    <dgm:pt modelId="{81B5EA39-2DD0-4566-8062-8037820A3A67}" type="pres">
      <dgm:prSet presAssocID="{F6935DD1-D0C1-4525-842B-92561EBCE98E}" presName="rootComposite3" presStyleCnt="0"/>
      <dgm:spPr/>
    </dgm:pt>
    <dgm:pt modelId="{EBCFB94D-68C0-4AD4-AE76-25A6DE5E094A}" type="pres">
      <dgm:prSet presAssocID="{F6935DD1-D0C1-4525-842B-92561EBCE98E}" presName="rootText3" presStyleLbl="asst1" presStyleIdx="0" presStyleCnt="1">
        <dgm:presLayoutVars>
          <dgm:chPref val="3"/>
        </dgm:presLayoutVars>
      </dgm:prSet>
      <dgm:spPr/>
    </dgm:pt>
    <dgm:pt modelId="{200E2867-BF67-4F67-93A1-66D267C9E7D7}" type="pres">
      <dgm:prSet presAssocID="{F6935DD1-D0C1-4525-842B-92561EBCE98E}" presName="rootConnector3" presStyleLbl="asst1" presStyleIdx="0" presStyleCnt="1"/>
      <dgm:spPr/>
    </dgm:pt>
    <dgm:pt modelId="{4F925FCC-9653-4B82-97C6-DC5E790C04A9}" type="pres">
      <dgm:prSet presAssocID="{F6935DD1-D0C1-4525-842B-92561EBCE98E}" presName="hierChild6" presStyleCnt="0"/>
      <dgm:spPr/>
    </dgm:pt>
    <dgm:pt modelId="{4B0B98EB-38FD-4A73-9040-3EE7165A6A66}" type="pres">
      <dgm:prSet presAssocID="{F6935DD1-D0C1-4525-842B-92561EBCE98E}" presName="hierChild7" presStyleCnt="0"/>
      <dgm:spPr/>
    </dgm:pt>
  </dgm:ptLst>
  <dgm:cxnLst>
    <dgm:cxn modelId="{A527E80F-6EC4-4DCE-BA85-D3DD4A87AEFE}" type="presOf" srcId="{FCFE20B7-5EC0-4866-93E6-58F4BA2D8F97}" destId="{FF34E4B5-A83C-49C5-9712-931FF1C7316F}" srcOrd="0" destOrd="0" presId="urn:microsoft.com/office/officeart/2005/8/layout/orgChart1"/>
    <dgm:cxn modelId="{0460D619-438B-4E5D-98E5-D62C08BBEC2C}" type="presOf" srcId="{989AA410-2AF6-454E-A68C-50367638E428}" destId="{0187D0F4-882D-4B2F-B938-67C688219F7C}" srcOrd="1" destOrd="0" presId="urn:microsoft.com/office/officeart/2005/8/layout/orgChart1"/>
    <dgm:cxn modelId="{03F2AB2A-AE7D-49C1-8B4E-5D628A721AB7}" type="presOf" srcId="{989AA410-2AF6-454E-A68C-50367638E428}" destId="{A8A9E685-3AEF-46AE-AD70-79969137F30A}" srcOrd="0" destOrd="0" presId="urn:microsoft.com/office/officeart/2005/8/layout/orgChart1"/>
    <dgm:cxn modelId="{A1628D31-AA17-41BB-BD88-62D61D46407E}" srcId="{87AE275C-8339-47AE-94F9-92F210F9425D}" destId="{FAC2F151-01C9-4BAB-B158-F6505D03C360}" srcOrd="0" destOrd="0" parTransId="{2A613B18-4613-42DC-8D50-84E6D4294DA9}" sibTransId="{6DC5A592-D061-4147-A331-AAB797C2C575}"/>
    <dgm:cxn modelId="{B83D7937-68D0-4559-BA24-E886D4F3A15E}" type="presOf" srcId="{2F0F8BA1-DF1E-4CED-96ED-AAAE21ECDDF4}" destId="{76A268F3-63AD-4694-81FF-694BA347B8D8}" srcOrd="1" destOrd="0" presId="urn:microsoft.com/office/officeart/2005/8/layout/orgChart1"/>
    <dgm:cxn modelId="{4DF9B53A-8218-4AED-A00D-7929AD3ACB4B}" type="presOf" srcId="{39684395-09D7-4020-9B03-C001B5FE9881}" destId="{1201C2FB-1FA9-4747-BFE8-150E86BFDCFA}" srcOrd="0" destOrd="0" presId="urn:microsoft.com/office/officeart/2005/8/layout/orgChart1"/>
    <dgm:cxn modelId="{499AF764-E603-4E3B-A459-F134E1258ED7}" type="presOf" srcId="{87AE275C-8339-47AE-94F9-92F210F9425D}" destId="{EDD3C6E5-9B00-485D-AC87-213D80F3EDC8}" srcOrd="0" destOrd="0" presId="urn:microsoft.com/office/officeart/2005/8/layout/orgChart1"/>
    <dgm:cxn modelId="{AA1E8F45-2B36-438E-ADA8-C165FA045490}" type="presOf" srcId="{2F0F8BA1-DF1E-4CED-96ED-AAAE21ECDDF4}" destId="{EFCA842B-4EAE-43EE-9F9D-EDB0AD3B1FDA}" srcOrd="0" destOrd="0" presId="urn:microsoft.com/office/officeart/2005/8/layout/orgChart1"/>
    <dgm:cxn modelId="{05958759-F1FF-47A8-8AB1-41A2BE1E4185}" srcId="{FAC2F151-01C9-4BAB-B158-F6505D03C360}" destId="{F6935DD1-D0C1-4525-842B-92561EBCE98E}" srcOrd="1" destOrd="0" parTransId="{39684395-09D7-4020-9B03-C001B5FE9881}" sibTransId="{F86FD4B4-34C0-45A9-98E2-F17A779970EA}"/>
    <dgm:cxn modelId="{D1FD4C8B-467F-48D7-8F31-D7FA6AABDC42}" type="presOf" srcId="{4C4870D6-35C6-4CD8-90C5-94D9626E98AC}" destId="{3EB758A3-37BE-411C-AB2D-9F71089C1FE3}" srcOrd="0" destOrd="0" presId="urn:microsoft.com/office/officeart/2005/8/layout/orgChart1"/>
    <dgm:cxn modelId="{20E3B0B5-A216-4DE9-9E1F-9778A42E6848}" type="presOf" srcId="{352AF603-F9EF-47D3-8876-8E8615B00901}" destId="{A9B3500F-E043-4AEA-A133-63CC60982EDE}" srcOrd="1" destOrd="0" presId="urn:microsoft.com/office/officeart/2005/8/layout/orgChart1"/>
    <dgm:cxn modelId="{CCDBE0BA-9482-4759-969E-C4E16AACFA13}" type="presOf" srcId="{FAC2F151-01C9-4BAB-B158-F6505D03C360}" destId="{A976569B-343A-4481-80D4-58C6112C5DDF}" srcOrd="1" destOrd="0" presId="urn:microsoft.com/office/officeart/2005/8/layout/orgChart1"/>
    <dgm:cxn modelId="{0B8FAFBE-328F-4D2E-BD71-BE42C27FECC0}" type="presOf" srcId="{39D3CEB0-81D7-4D92-A33B-C0EAC9C97346}" destId="{63B4838A-E785-4156-85B3-C031ABE9F332}" srcOrd="0" destOrd="0" presId="urn:microsoft.com/office/officeart/2005/8/layout/orgChart1"/>
    <dgm:cxn modelId="{2EBADEC0-F88E-4FB7-9D20-B0DA727398EC}" srcId="{2F0F8BA1-DF1E-4CED-96ED-AAAE21ECDDF4}" destId="{989AA410-2AF6-454E-A68C-50367638E428}" srcOrd="0" destOrd="0" parTransId="{39D3CEB0-81D7-4D92-A33B-C0EAC9C97346}" sibTransId="{1C04768F-E293-4D3E-904D-19B166843E03}"/>
    <dgm:cxn modelId="{EFDEF0C5-53E4-4035-82BE-76344651502C}" type="presOf" srcId="{352AF603-F9EF-47D3-8876-8E8615B00901}" destId="{7A1F5110-1FD4-4A16-AE74-6B61E596BC2E}" srcOrd="0" destOrd="0" presId="urn:microsoft.com/office/officeart/2005/8/layout/orgChart1"/>
    <dgm:cxn modelId="{02CA11C6-F18A-433E-AAB8-638237CCC9EA}" srcId="{2F0F8BA1-DF1E-4CED-96ED-AAAE21ECDDF4}" destId="{352AF603-F9EF-47D3-8876-8E8615B00901}" srcOrd="1" destOrd="0" parTransId="{4C4870D6-35C6-4CD8-90C5-94D9626E98AC}" sibTransId="{4B50B6F9-8E43-4B90-8A19-3473ADF2E070}"/>
    <dgm:cxn modelId="{46C0E7D1-9CE0-48B7-96BA-D7F30184C27E}" type="presOf" srcId="{F6935DD1-D0C1-4525-842B-92561EBCE98E}" destId="{EBCFB94D-68C0-4AD4-AE76-25A6DE5E094A}" srcOrd="0" destOrd="0" presId="urn:microsoft.com/office/officeart/2005/8/layout/orgChart1"/>
    <dgm:cxn modelId="{E3E6EAD4-9711-4FD4-9E98-D26B58EC6120}" type="presOf" srcId="{FAC2F151-01C9-4BAB-B158-F6505D03C360}" destId="{32FEFC5E-D23F-4C95-B169-B23DF4011A96}" srcOrd="0" destOrd="0" presId="urn:microsoft.com/office/officeart/2005/8/layout/orgChart1"/>
    <dgm:cxn modelId="{47D9A9FC-9039-4894-AB51-D26FC6E0694C}" type="presOf" srcId="{F6935DD1-D0C1-4525-842B-92561EBCE98E}" destId="{200E2867-BF67-4F67-93A1-66D267C9E7D7}" srcOrd="1" destOrd="0" presId="urn:microsoft.com/office/officeart/2005/8/layout/orgChart1"/>
    <dgm:cxn modelId="{CC0E4FFF-C707-4FCD-B167-7BD8B273C8DA}" srcId="{FAC2F151-01C9-4BAB-B158-F6505D03C360}" destId="{2F0F8BA1-DF1E-4CED-96ED-AAAE21ECDDF4}" srcOrd="0" destOrd="0" parTransId="{FCFE20B7-5EC0-4866-93E6-58F4BA2D8F97}" sibTransId="{10115DCF-11B8-4146-97BD-4D20B1CA79E7}"/>
    <dgm:cxn modelId="{E373E490-0B35-491D-B461-2CE73AB5E7D8}" type="presParOf" srcId="{EDD3C6E5-9B00-485D-AC87-213D80F3EDC8}" destId="{3BF774BD-8689-4970-8EA4-FD3E5F1ADC66}" srcOrd="0" destOrd="0" presId="urn:microsoft.com/office/officeart/2005/8/layout/orgChart1"/>
    <dgm:cxn modelId="{923914CF-9A15-42FF-8857-838A426D299A}" type="presParOf" srcId="{3BF774BD-8689-4970-8EA4-FD3E5F1ADC66}" destId="{E8B5B3CA-D178-4639-9AD3-166F9DDEA722}" srcOrd="0" destOrd="0" presId="urn:microsoft.com/office/officeart/2005/8/layout/orgChart1"/>
    <dgm:cxn modelId="{F71E4C7D-A3BA-4CDB-A2F2-DCBA30D64013}" type="presParOf" srcId="{E8B5B3CA-D178-4639-9AD3-166F9DDEA722}" destId="{32FEFC5E-D23F-4C95-B169-B23DF4011A96}" srcOrd="0" destOrd="0" presId="urn:microsoft.com/office/officeart/2005/8/layout/orgChart1"/>
    <dgm:cxn modelId="{60369B43-6F44-4631-91CB-EEF476EE5A65}" type="presParOf" srcId="{E8B5B3CA-D178-4639-9AD3-166F9DDEA722}" destId="{A976569B-343A-4481-80D4-58C6112C5DDF}" srcOrd="1" destOrd="0" presId="urn:microsoft.com/office/officeart/2005/8/layout/orgChart1"/>
    <dgm:cxn modelId="{E19FF4EF-D003-4A42-869D-9A180F325869}" type="presParOf" srcId="{3BF774BD-8689-4970-8EA4-FD3E5F1ADC66}" destId="{08563299-7BD8-47C0-8753-10302EC50EBC}" srcOrd="1" destOrd="0" presId="urn:microsoft.com/office/officeart/2005/8/layout/orgChart1"/>
    <dgm:cxn modelId="{9D1429A8-B12A-40B6-8902-A1E7F081CB0F}" type="presParOf" srcId="{08563299-7BD8-47C0-8753-10302EC50EBC}" destId="{FF34E4B5-A83C-49C5-9712-931FF1C7316F}" srcOrd="0" destOrd="0" presId="urn:microsoft.com/office/officeart/2005/8/layout/orgChart1"/>
    <dgm:cxn modelId="{0436F6FC-6935-4EAD-AB81-219773BAF445}" type="presParOf" srcId="{08563299-7BD8-47C0-8753-10302EC50EBC}" destId="{2629D071-88F4-4FA8-A7A8-A99D8357780E}" srcOrd="1" destOrd="0" presId="urn:microsoft.com/office/officeart/2005/8/layout/orgChart1"/>
    <dgm:cxn modelId="{3B9E8F48-FC34-488A-A20D-2800D4299B74}" type="presParOf" srcId="{2629D071-88F4-4FA8-A7A8-A99D8357780E}" destId="{84914CE6-16FF-4F2D-A766-F059F000F58F}" srcOrd="0" destOrd="0" presId="urn:microsoft.com/office/officeart/2005/8/layout/orgChart1"/>
    <dgm:cxn modelId="{421F3838-13CC-4D76-828E-68ECBF21C9B8}" type="presParOf" srcId="{84914CE6-16FF-4F2D-A766-F059F000F58F}" destId="{EFCA842B-4EAE-43EE-9F9D-EDB0AD3B1FDA}" srcOrd="0" destOrd="0" presId="urn:microsoft.com/office/officeart/2005/8/layout/orgChart1"/>
    <dgm:cxn modelId="{DED97553-6C5D-4AB7-A390-1D2684D31A4C}" type="presParOf" srcId="{84914CE6-16FF-4F2D-A766-F059F000F58F}" destId="{76A268F3-63AD-4694-81FF-694BA347B8D8}" srcOrd="1" destOrd="0" presId="urn:microsoft.com/office/officeart/2005/8/layout/orgChart1"/>
    <dgm:cxn modelId="{CFEDCC8B-8C59-4F88-B341-A567BE939571}" type="presParOf" srcId="{2629D071-88F4-4FA8-A7A8-A99D8357780E}" destId="{7E325F3A-56C8-4409-9DDA-3AA5BF3CC8CC}" srcOrd="1" destOrd="0" presId="urn:microsoft.com/office/officeart/2005/8/layout/orgChart1"/>
    <dgm:cxn modelId="{B82CF4FF-58D3-4A5B-8EB2-44C26B310EEB}" type="presParOf" srcId="{7E325F3A-56C8-4409-9DDA-3AA5BF3CC8CC}" destId="{63B4838A-E785-4156-85B3-C031ABE9F332}" srcOrd="0" destOrd="0" presId="urn:microsoft.com/office/officeart/2005/8/layout/orgChart1"/>
    <dgm:cxn modelId="{2C03BB26-19F5-40F0-9384-E8EE57436F1C}" type="presParOf" srcId="{7E325F3A-56C8-4409-9DDA-3AA5BF3CC8CC}" destId="{B9BC5A4C-7182-4916-AF40-2277E3EEA723}" srcOrd="1" destOrd="0" presId="urn:microsoft.com/office/officeart/2005/8/layout/orgChart1"/>
    <dgm:cxn modelId="{37FC7B9B-C072-4AA3-8C95-200A008491D1}" type="presParOf" srcId="{B9BC5A4C-7182-4916-AF40-2277E3EEA723}" destId="{397C1394-B1B1-483F-A28C-7B0BC8BE25BD}" srcOrd="0" destOrd="0" presId="urn:microsoft.com/office/officeart/2005/8/layout/orgChart1"/>
    <dgm:cxn modelId="{B9697297-425A-46CE-B55F-0A3A37DF954B}" type="presParOf" srcId="{397C1394-B1B1-483F-A28C-7B0BC8BE25BD}" destId="{A8A9E685-3AEF-46AE-AD70-79969137F30A}" srcOrd="0" destOrd="0" presId="urn:microsoft.com/office/officeart/2005/8/layout/orgChart1"/>
    <dgm:cxn modelId="{E92B5ABD-D04A-4D57-8714-E9F6CFA0D6F6}" type="presParOf" srcId="{397C1394-B1B1-483F-A28C-7B0BC8BE25BD}" destId="{0187D0F4-882D-4B2F-B938-67C688219F7C}" srcOrd="1" destOrd="0" presId="urn:microsoft.com/office/officeart/2005/8/layout/orgChart1"/>
    <dgm:cxn modelId="{865A5FDC-C2E7-4629-A0A5-304934DD7517}" type="presParOf" srcId="{B9BC5A4C-7182-4916-AF40-2277E3EEA723}" destId="{065A8F3F-3639-4BE0-9D05-C79172557B9A}" srcOrd="1" destOrd="0" presId="urn:microsoft.com/office/officeart/2005/8/layout/orgChart1"/>
    <dgm:cxn modelId="{58ED8A6C-67F1-4A17-B97D-7F65DA2FFD0D}" type="presParOf" srcId="{B9BC5A4C-7182-4916-AF40-2277E3EEA723}" destId="{259BB7E6-2D89-46D5-B969-263EBAE18F83}" srcOrd="2" destOrd="0" presId="urn:microsoft.com/office/officeart/2005/8/layout/orgChart1"/>
    <dgm:cxn modelId="{8C754F38-E8C8-470A-86D1-A80B93E7B710}" type="presParOf" srcId="{7E325F3A-56C8-4409-9DDA-3AA5BF3CC8CC}" destId="{3EB758A3-37BE-411C-AB2D-9F71089C1FE3}" srcOrd="2" destOrd="0" presId="urn:microsoft.com/office/officeart/2005/8/layout/orgChart1"/>
    <dgm:cxn modelId="{03C38359-97D2-409F-BC1B-C15E96AC3AAF}" type="presParOf" srcId="{7E325F3A-56C8-4409-9DDA-3AA5BF3CC8CC}" destId="{43BBE265-53CE-487A-81D8-F50354B9CA63}" srcOrd="3" destOrd="0" presId="urn:microsoft.com/office/officeart/2005/8/layout/orgChart1"/>
    <dgm:cxn modelId="{9998B41D-2E77-41FA-90D0-1D451BF2435D}" type="presParOf" srcId="{43BBE265-53CE-487A-81D8-F50354B9CA63}" destId="{D4E1A8F8-958B-45CD-A568-67204FA095F7}" srcOrd="0" destOrd="0" presId="urn:microsoft.com/office/officeart/2005/8/layout/orgChart1"/>
    <dgm:cxn modelId="{D93B8A31-A97F-4BEF-875E-B4D7ABC1BD19}" type="presParOf" srcId="{D4E1A8F8-958B-45CD-A568-67204FA095F7}" destId="{7A1F5110-1FD4-4A16-AE74-6B61E596BC2E}" srcOrd="0" destOrd="0" presId="urn:microsoft.com/office/officeart/2005/8/layout/orgChart1"/>
    <dgm:cxn modelId="{11FA1BB5-FC63-40ED-BC35-B383B05606D8}" type="presParOf" srcId="{D4E1A8F8-958B-45CD-A568-67204FA095F7}" destId="{A9B3500F-E043-4AEA-A133-63CC60982EDE}" srcOrd="1" destOrd="0" presId="urn:microsoft.com/office/officeart/2005/8/layout/orgChart1"/>
    <dgm:cxn modelId="{0B488850-5BC9-4F54-872A-D42383CD74A6}" type="presParOf" srcId="{43BBE265-53CE-487A-81D8-F50354B9CA63}" destId="{0011B88A-71D6-4A51-8E56-837E16541D6E}" srcOrd="1" destOrd="0" presId="urn:microsoft.com/office/officeart/2005/8/layout/orgChart1"/>
    <dgm:cxn modelId="{611DB9B5-F1E5-4F14-A944-563506B21196}" type="presParOf" srcId="{43BBE265-53CE-487A-81D8-F50354B9CA63}" destId="{C29BADDC-7146-434F-B562-3B4D4317F32D}" srcOrd="2" destOrd="0" presId="urn:microsoft.com/office/officeart/2005/8/layout/orgChart1"/>
    <dgm:cxn modelId="{18641BDF-8C0F-4BE6-8DDD-9E1685A29543}" type="presParOf" srcId="{2629D071-88F4-4FA8-A7A8-A99D8357780E}" destId="{13CC88B1-2E5E-4523-B76D-EA9B8DFB760D}" srcOrd="2" destOrd="0" presId="urn:microsoft.com/office/officeart/2005/8/layout/orgChart1"/>
    <dgm:cxn modelId="{490591AE-7684-4E2E-ACE7-4A0B28B5F5E2}" type="presParOf" srcId="{3BF774BD-8689-4970-8EA4-FD3E5F1ADC66}" destId="{F22B402A-B6EE-4A8B-B04D-11ACE86EC2B8}" srcOrd="2" destOrd="0" presId="urn:microsoft.com/office/officeart/2005/8/layout/orgChart1"/>
    <dgm:cxn modelId="{E2FEB9E0-D794-40DD-B1C1-A6655C4326DC}" type="presParOf" srcId="{F22B402A-B6EE-4A8B-B04D-11ACE86EC2B8}" destId="{1201C2FB-1FA9-4747-BFE8-150E86BFDCFA}" srcOrd="0" destOrd="0" presId="urn:microsoft.com/office/officeart/2005/8/layout/orgChart1"/>
    <dgm:cxn modelId="{87B51558-3D5F-4DD3-A839-13AD57498D2F}" type="presParOf" srcId="{F22B402A-B6EE-4A8B-B04D-11ACE86EC2B8}" destId="{7E21D1CC-8A42-4516-8C51-ED94FE39ABE2}" srcOrd="1" destOrd="0" presId="urn:microsoft.com/office/officeart/2005/8/layout/orgChart1"/>
    <dgm:cxn modelId="{7D96CD4B-2B0F-4F90-81C7-76F472AFC01B}" type="presParOf" srcId="{7E21D1CC-8A42-4516-8C51-ED94FE39ABE2}" destId="{81B5EA39-2DD0-4566-8062-8037820A3A67}" srcOrd="0" destOrd="0" presId="urn:microsoft.com/office/officeart/2005/8/layout/orgChart1"/>
    <dgm:cxn modelId="{F9579D34-CEC5-4A13-9840-5D0BDF4ECEB3}" type="presParOf" srcId="{81B5EA39-2DD0-4566-8062-8037820A3A67}" destId="{EBCFB94D-68C0-4AD4-AE76-25A6DE5E094A}" srcOrd="0" destOrd="0" presId="urn:microsoft.com/office/officeart/2005/8/layout/orgChart1"/>
    <dgm:cxn modelId="{95CF9CBC-5F5E-4206-9BAD-5BEBDF66996F}" type="presParOf" srcId="{81B5EA39-2DD0-4566-8062-8037820A3A67}" destId="{200E2867-BF67-4F67-93A1-66D267C9E7D7}" srcOrd="1" destOrd="0" presId="urn:microsoft.com/office/officeart/2005/8/layout/orgChart1"/>
    <dgm:cxn modelId="{94C16E0E-B8A1-41AB-A1E9-74B765B3729F}" type="presParOf" srcId="{7E21D1CC-8A42-4516-8C51-ED94FE39ABE2}" destId="{4F925FCC-9653-4B82-97C6-DC5E790C04A9}" srcOrd="1" destOrd="0" presId="urn:microsoft.com/office/officeart/2005/8/layout/orgChart1"/>
    <dgm:cxn modelId="{C2906F6C-4EBC-4B9B-B756-DA3657B77E47}" type="presParOf" srcId="{7E21D1CC-8A42-4516-8C51-ED94FE39ABE2}" destId="{4B0B98EB-38FD-4A73-9040-3EE7165A6A6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A3E56C-9F88-4168-9D19-207B0F9CB292}" type="doc">
      <dgm:prSet loTypeId="urn:microsoft.com/office/officeart/2005/8/layout/vList2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4B50466-5608-4E80-A0F8-AA111AFA9DD5}">
      <dgm:prSet phldrT="[Text]" custT="1"/>
      <dgm:spPr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pPr algn="l"/>
          <a:r>
            <a:rPr lang="en-US" sz="1800" dirty="0"/>
            <a:t>Replace bridge destroyed in flooding from Hurricane Helena </a:t>
          </a:r>
        </a:p>
      </dgm:t>
    </dgm:pt>
    <dgm:pt modelId="{DB31668E-4C21-4C3D-ADF3-44A2156D89AA}" type="parTrans" cxnId="{6FC5D08D-DB85-405F-8B48-1B8E15627FD5}">
      <dgm:prSet/>
      <dgm:spPr/>
      <dgm:t>
        <a:bodyPr/>
        <a:lstStyle/>
        <a:p>
          <a:pPr algn="l"/>
          <a:endParaRPr lang="en-US"/>
        </a:p>
      </dgm:t>
    </dgm:pt>
    <dgm:pt modelId="{0AD0AF14-95AA-4767-B8C4-18190781986C}" type="sibTrans" cxnId="{6FC5D08D-DB85-405F-8B48-1B8E15627FD5}">
      <dgm:prSet/>
      <dgm:spPr/>
      <dgm:t>
        <a:bodyPr/>
        <a:lstStyle/>
        <a:p>
          <a:pPr algn="l"/>
          <a:endParaRPr lang="en-US"/>
        </a:p>
      </dgm:t>
    </dgm:pt>
    <dgm:pt modelId="{9C94A78A-15FA-4D05-968C-EE8C20384A69}">
      <dgm:prSet phldrT="[Text]" custT="1"/>
      <dgm:spPr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pPr algn="l"/>
          <a:r>
            <a:rPr lang="en-US" sz="1800" dirty="0"/>
            <a:t>Complete the project to meet functional objectives and outcomes while utilizing innovative solutions</a:t>
          </a:r>
        </a:p>
      </dgm:t>
    </dgm:pt>
    <dgm:pt modelId="{4B9930E6-1015-4A50-9031-585F85FC0EAD}" type="parTrans" cxnId="{8B8C82F3-E62C-4AAF-A6AC-02B0FE0782DD}">
      <dgm:prSet/>
      <dgm:spPr/>
      <dgm:t>
        <a:bodyPr/>
        <a:lstStyle/>
        <a:p>
          <a:pPr algn="l"/>
          <a:endParaRPr lang="en-US"/>
        </a:p>
      </dgm:t>
    </dgm:pt>
    <dgm:pt modelId="{2737092A-C98B-4C15-84DA-38E5D646259A}" type="sibTrans" cxnId="{8B8C82F3-E62C-4AAF-A6AC-02B0FE0782DD}">
      <dgm:prSet/>
      <dgm:spPr/>
      <dgm:t>
        <a:bodyPr/>
        <a:lstStyle/>
        <a:p>
          <a:pPr algn="l"/>
          <a:endParaRPr lang="en-US"/>
        </a:p>
      </dgm:t>
    </dgm:pt>
    <dgm:pt modelId="{07CAB345-B97F-42B1-BD1E-477131A9C905}">
      <dgm:prSet phldrT="[Text]" custT="1"/>
      <dgm:spPr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pPr algn="l"/>
          <a:r>
            <a:rPr lang="en-US" sz="1800" dirty="0"/>
            <a:t>Facilitate a collaborative partnership that minimizes known/established project risks and manages identified risks. </a:t>
          </a:r>
        </a:p>
      </dgm:t>
    </dgm:pt>
    <dgm:pt modelId="{CF8EB6D9-E5AD-40C6-A5F8-36637BA3A448}" type="parTrans" cxnId="{A245F221-2275-4F8D-BEEE-055601C41A3C}">
      <dgm:prSet/>
      <dgm:spPr/>
      <dgm:t>
        <a:bodyPr/>
        <a:lstStyle/>
        <a:p>
          <a:endParaRPr lang="en-US"/>
        </a:p>
      </dgm:t>
    </dgm:pt>
    <dgm:pt modelId="{6C02E5A8-0D3A-42D8-A9DD-B5BEB579F72E}" type="sibTrans" cxnId="{A245F221-2275-4F8D-BEEE-055601C41A3C}">
      <dgm:prSet/>
      <dgm:spPr/>
      <dgm:t>
        <a:bodyPr/>
        <a:lstStyle/>
        <a:p>
          <a:endParaRPr lang="en-US"/>
        </a:p>
      </dgm:t>
    </dgm:pt>
    <dgm:pt modelId="{12C37004-D83F-4264-99D3-F9C669925346}">
      <dgm:prSet phldrT="[Text]" custT="1"/>
      <dgm:spPr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pPr algn="l"/>
          <a:r>
            <a:rPr lang="en-US" sz="1800" dirty="0"/>
            <a:t>Complete the project as quickly as possible </a:t>
          </a:r>
        </a:p>
      </dgm:t>
    </dgm:pt>
    <dgm:pt modelId="{B35C43A8-CDBD-47F3-AB50-6BB79870F191}" type="sibTrans" cxnId="{6C864C03-7E01-41FC-BD93-9D4B28D5017A}">
      <dgm:prSet/>
      <dgm:spPr/>
      <dgm:t>
        <a:bodyPr/>
        <a:lstStyle/>
        <a:p>
          <a:pPr algn="l"/>
          <a:endParaRPr lang="en-US"/>
        </a:p>
      </dgm:t>
    </dgm:pt>
    <dgm:pt modelId="{024F9EB2-8083-45D4-B382-615BC11C56ED}" type="parTrans" cxnId="{6C864C03-7E01-41FC-BD93-9D4B28D5017A}">
      <dgm:prSet/>
      <dgm:spPr/>
      <dgm:t>
        <a:bodyPr/>
        <a:lstStyle/>
        <a:p>
          <a:pPr algn="l"/>
          <a:endParaRPr lang="en-US"/>
        </a:p>
      </dgm:t>
    </dgm:pt>
    <dgm:pt modelId="{38422ABD-10D7-43FB-B3BD-7266DDD2550E}" type="pres">
      <dgm:prSet presAssocID="{8AA3E56C-9F88-4168-9D19-207B0F9CB292}" presName="linear" presStyleCnt="0">
        <dgm:presLayoutVars>
          <dgm:animLvl val="lvl"/>
          <dgm:resizeHandles val="exact"/>
        </dgm:presLayoutVars>
      </dgm:prSet>
      <dgm:spPr/>
    </dgm:pt>
    <dgm:pt modelId="{BDB377E6-E46B-4A93-970E-32F5B77631BE}" type="pres">
      <dgm:prSet presAssocID="{B4B50466-5608-4E80-A0F8-AA111AFA9DD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8FB22EB-F8AC-406C-B8F3-1693D06F8C06}" type="pres">
      <dgm:prSet presAssocID="{0AD0AF14-95AA-4767-B8C4-18190781986C}" presName="spacer" presStyleCnt="0"/>
      <dgm:spPr/>
    </dgm:pt>
    <dgm:pt modelId="{06AD3DF5-6B1B-4262-B370-78C3C7250BDA}" type="pres">
      <dgm:prSet presAssocID="{12C37004-D83F-4264-99D3-F9C669925346}" presName="parentText" presStyleLbl="node1" presStyleIdx="1" presStyleCnt="4" custLinFactY="852" custLinFactNeighborX="-340" custLinFactNeighborY="100000">
        <dgm:presLayoutVars>
          <dgm:chMax val="0"/>
          <dgm:bulletEnabled val="1"/>
        </dgm:presLayoutVars>
      </dgm:prSet>
      <dgm:spPr/>
    </dgm:pt>
    <dgm:pt modelId="{1DF421CF-6C40-46C6-9C13-F2EB978FF4E2}" type="pres">
      <dgm:prSet presAssocID="{B35C43A8-CDBD-47F3-AB50-6BB79870F191}" presName="spacer" presStyleCnt="0"/>
      <dgm:spPr/>
    </dgm:pt>
    <dgm:pt modelId="{42FC442D-0896-4DDC-92A5-AD54C771A67E}" type="pres">
      <dgm:prSet presAssocID="{9C94A78A-15FA-4D05-968C-EE8C20384A6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0140373-08F4-488E-94B1-BCDDFCC0E281}" type="pres">
      <dgm:prSet presAssocID="{2737092A-C98B-4C15-84DA-38E5D646259A}" presName="spacer" presStyleCnt="0"/>
      <dgm:spPr/>
    </dgm:pt>
    <dgm:pt modelId="{B6362893-DFFA-4F28-8D8E-C3A3AE1B8D7E}" type="pres">
      <dgm:prSet presAssocID="{07CAB345-B97F-42B1-BD1E-477131A9C90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C864C03-7E01-41FC-BD93-9D4B28D5017A}" srcId="{8AA3E56C-9F88-4168-9D19-207B0F9CB292}" destId="{12C37004-D83F-4264-99D3-F9C669925346}" srcOrd="1" destOrd="0" parTransId="{024F9EB2-8083-45D4-B382-615BC11C56ED}" sibTransId="{B35C43A8-CDBD-47F3-AB50-6BB79870F191}"/>
    <dgm:cxn modelId="{2A75BF11-42CB-4D24-9BA6-9D95D275689E}" type="presOf" srcId="{B4B50466-5608-4E80-A0F8-AA111AFA9DD5}" destId="{BDB377E6-E46B-4A93-970E-32F5B77631BE}" srcOrd="0" destOrd="0" presId="urn:microsoft.com/office/officeart/2005/8/layout/vList2"/>
    <dgm:cxn modelId="{A245F221-2275-4F8D-BEEE-055601C41A3C}" srcId="{8AA3E56C-9F88-4168-9D19-207B0F9CB292}" destId="{07CAB345-B97F-42B1-BD1E-477131A9C905}" srcOrd="3" destOrd="0" parTransId="{CF8EB6D9-E5AD-40C6-A5F8-36637BA3A448}" sibTransId="{6C02E5A8-0D3A-42D8-A9DD-B5BEB579F72E}"/>
    <dgm:cxn modelId="{C0963840-D607-44AB-A7A6-6EAB049A2302}" type="presOf" srcId="{8AA3E56C-9F88-4168-9D19-207B0F9CB292}" destId="{38422ABD-10D7-43FB-B3BD-7266DDD2550E}" srcOrd="0" destOrd="0" presId="urn:microsoft.com/office/officeart/2005/8/layout/vList2"/>
    <dgm:cxn modelId="{6FC5D08D-DB85-405F-8B48-1B8E15627FD5}" srcId="{8AA3E56C-9F88-4168-9D19-207B0F9CB292}" destId="{B4B50466-5608-4E80-A0F8-AA111AFA9DD5}" srcOrd="0" destOrd="0" parTransId="{DB31668E-4C21-4C3D-ADF3-44A2156D89AA}" sibTransId="{0AD0AF14-95AA-4767-B8C4-18190781986C}"/>
    <dgm:cxn modelId="{AE018A9B-2E04-480F-A421-2CE7391B1549}" type="presOf" srcId="{12C37004-D83F-4264-99D3-F9C669925346}" destId="{06AD3DF5-6B1B-4262-B370-78C3C7250BDA}" srcOrd="0" destOrd="0" presId="urn:microsoft.com/office/officeart/2005/8/layout/vList2"/>
    <dgm:cxn modelId="{4BDEB2A3-2724-43D0-9105-71C13879738D}" type="presOf" srcId="{9C94A78A-15FA-4D05-968C-EE8C20384A69}" destId="{42FC442D-0896-4DDC-92A5-AD54C771A67E}" srcOrd="0" destOrd="0" presId="urn:microsoft.com/office/officeart/2005/8/layout/vList2"/>
    <dgm:cxn modelId="{8B8C82F3-E62C-4AAF-A6AC-02B0FE0782DD}" srcId="{8AA3E56C-9F88-4168-9D19-207B0F9CB292}" destId="{9C94A78A-15FA-4D05-968C-EE8C20384A69}" srcOrd="2" destOrd="0" parTransId="{4B9930E6-1015-4A50-9031-585F85FC0EAD}" sibTransId="{2737092A-C98B-4C15-84DA-38E5D646259A}"/>
    <dgm:cxn modelId="{BAA192F4-8BCF-4823-8532-FE765F1CCF84}" type="presOf" srcId="{07CAB345-B97F-42B1-BD1E-477131A9C905}" destId="{B6362893-DFFA-4F28-8D8E-C3A3AE1B8D7E}" srcOrd="0" destOrd="0" presId="urn:microsoft.com/office/officeart/2005/8/layout/vList2"/>
    <dgm:cxn modelId="{8AD8445D-9088-42B6-B3BE-6E001EA7BEFE}" type="presParOf" srcId="{38422ABD-10D7-43FB-B3BD-7266DDD2550E}" destId="{BDB377E6-E46B-4A93-970E-32F5B77631BE}" srcOrd="0" destOrd="0" presId="urn:microsoft.com/office/officeart/2005/8/layout/vList2"/>
    <dgm:cxn modelId="{C4FD96C6-B38F-456F-941D-906FBB1614D4}" type="presParOf" srcId="{38422ABD-10D7-43FB-B3BD-7266DDD2550E}" destId="{68FB22EB-F8AC-406C-B8F3-1693D06F8C06}" srcOrd="1" destOrd="0" presId="urn:microsoft.com/office/officeart/2005/8/layout/vList2"/>
    <dgm:cxn modelId="{9F37BC92-633F-4E42-87C5-6D65F4A7ACA7}" type="presParOf" srcId="{38422ABD-10D7-43FB-B3BD-7266DDD2550E}" destId="{06AD3DF5-6B1B-4262-B370-78C3C7250BDA}" srcOrd="2" destOrd="0" presId="urn:microsoft.com/office/officeart/2005/8/layout/vList2"/>
    <dgm:cxn modelId="{93516800-8173-4866-8C47-C817373E9F6E}" type="presParOf" srcId="{38422ABD-10D7-43FB-B3BD-7266DDD2550E}" destId="{1DF421CF-6C40-46C6-9C13-F2EB978FF4E2}" srcOrd="3" destOrd="0" presId="urn:microsoft.com/office/officeart/2005/8/layout/vList2"/>
    <dgm:cxn modelId="{C4D268BA-6E98-4170-BFEB-C35B4FA4BF6F}" type="presParOf" srcId="{38422ABD-10D7-43FB-B3BD-7266DDD2550E}" destId="{42FC442D-0896-4DDC-92A5-AD54C771A67E}" srcOrd="4" destOrd="0" presId="urn:microsoft.com/office/officeart/2005/8/layout/vList2"/>
    <dgm:cxn modelId="{B16D61A4-0FEE-435E-A6E6-8E69B1BF577C}" type="presParOf" srcId="{38422ABD-10D7-43FB-B3BD-7266DDD2550E}" destId="{B0140373-08F4-488E-94B1-BCDDFCC0E281}" srcOrd="5" destOrd="0" presId="urn:microsoft.com/office/officeart/2005/8/layout/vList2"/>
    <dgm:cxn modelId="{649D345F-D019-4AB0-8926-6147BCC0F923}" type="presParOf" srcId="{38422ABD-10D7-43FB-B3BD-7266DDD2550E}" destId="{B6362893-DFFA-4F28-8D8E-C3A3AE1B8D7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1C2FB-1FA9-4747-BFE8-150E86BFDCFA}">
      <dsp:nvSpPr>
        <dsp:cNvPr id="0" name=""/>
        <dsp:cNvSpPr/>
      </dsp:nvSpPr>
      <dsp:spPr>
        <a:xfrm>
          <a:off x="2744719" y="702793"/>
          <a:ext cx="147543" cy="646381"/>
        </a:xfrm>
        <a:custGeom>
          <a:avLst/>
          <a:gdLst/>
          <a:ahLst/>
          <a:cxnLst/>
          <a:rect l="0" t="0" r="0" b="0"/>
          <a:pathLst>
            <a:path>
              <a:moveTo>
                <a:pt x="147543" y="0"/>
              </a:moveTo>
              <a:lnTo>
                <a:pt x="147543" y="646381"/>
              </a:lnTo>
              <a:lnTo>
                <a:pt x="0" y="64638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758A3-37BE-411C-AB2D-9F71089C1FE3}">
      <dsp:nvSpPr>
        <dsp:cNvPr id="0" name=""/>
        <dsp:cNvSpPr/>
      </dsp:nvSpPr>
      <dsp:spPr>
        <a:xfrm>
          <a:off x="2892263" y="2698143"/>
          <a:ext cx="850131" cy="295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543"/>
              </a:lnTo>
              <a:lnTo>
                <a:pt x="850131" y="147543"/>
              </a:lnTo>
              <a:lnTo>
                <a:pt x="850131" y="29508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4838A-E785-4156-85B3-C031ABE9F332}">
      <dsp:nvSpPr>
        <dsp:cNvPr id="0" name=""/>
        <dsp:cNvSpPr/>
      </dsp:nvSpPr>
      <dsp:spPr>
        <a:xfrm>
          <a:off x="2042131" y="2698143"/>
          <a:ext cx="850131" cy="295087"/>
        </a:xfrm>
        <a:custGeom>
          <a:avLst/>
          <a:gdLst/>
          <a:ahLst/>
          <a:cxnLst/>
          <a:rect l="0" t="0" r="0" b="0"/>
          <a:pathLst>
            <a:path>
              <a:moveTo>
                <a:pt x="850131" y="0"/>
              </a:moveTo>
              <a:lnTo>
                <a:pt x="850131" y="147543"/>
              </a:lnTo>
              <a:lnTo>
                <a:pt x="0" y="147543"/>
              </a:lnTo>
              <a:lnTo>
                <a:pt x="0" y="29508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34E4B5-A83C-49C5-9712-931FF1C7316F}">
      <dsp:nvSpPr>
        <dsp:cNvPr id="0" name=""/>
        <dsp:cNvSpPr/>
      </dsp:nvSpPr>
      <dsp:spPr>
        <a:xfrm>
          <a:off x="2846543" y="702793"/>
          <a:ext cx="91440" cy="12927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276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EFC5E-D23F-4C95-B169-B23DF4011A96}">
      <dsp:nvSpPr>
        <dsp:cNvPr id="0" name=""/>
        <dsp:cNvSpPr/>
      </dsp:nvSpPr>
      <dsp:spPr>
        <a:xfrm>
          <a:off x="2189674" y="204"/>
          <a:ext cx="1405176" cy="7025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OWNER TDOT</a:t>
          </a:r>
        </a:p>
      </dsp:txBody>
      <dsp:txXfrm>
        <a:off x="2189674" y="204"/>
        <a:ext cx="1405176" cy="702588"/>
      </dsp:txXfrm>
    </dsp:sp>
    <dsp:sp modelId="{EFCA842B-4EAE-43EE-9F9D-EDB0AD3B1FDA}">
      <dsp:nvSpPr>
        <dsp:cNvPr id="0" name=""/>
        <dsp:cNvSpPr/>
      </dsp:nvSpPr>
      <dsp:spPr>
        <a:xfrm>
          <a:off x="2189674" y="1995555"/>
          <a:ext cx="1405176" cy="7025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Contactor</a:t>
          </a:r>
        </a:p>
      </dsp:txBody>
      <dsp:txXfrm>
        <a:off x="2189674" y="1995555"/>
        <a:ext cx="1405176" cy="702588"/>
      </dsp:txXfrm>
    </dsp:sp>
    <dsp:sp modelId="{A8A9E685-3AEF-46AE-AD70-79969137F30A}">
      <dsp:nvSpPr>
        <dsp:cNvPr id="0" name=""/>
        <dsp:cNvSpPr/>
      </dsp:nvSpPr>
      <dsp:spPr>
        <a:xfrm>
          <a:off x="1339542" y="2993230"/>
          <a:ext cx="1405176" cy="7025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Designer</a:t>
          </a:r>
        </a:p>
      </dsp:txBody>
      <dsp:txXfrm>
        <a:off x="1339542" y="2993230"/>
        <a:ext cx="1405176" cy="702588"/>
      </dsp:txXfrm>
    </dsp:sp>
    <dsp:sp modelId="{7A1F5110-1FD4-4A16-AE74-6B61E596BC2E}">
      <dsp:nvSpPr>
        <dsp:cNvPr id="0" name=""/>
        <dsp:cNvSpPr/>
      </dsp:nvSpPr>
      <dsp:spPr>
        <a:xfrm>
          <a:off x="3039806" y="2993230"/>
          <a:ext cx="1405176" cy="7025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Sub-Contractor</a:t>
          </a:r>
        </a:p>
      </dsp:txBody>
      <dsp:txXfrm>
        <a:off x="3039806" y="2993230"/>
        <a:ext cx="1405176" cy="702588"/>
      </dsp:txXfrm>
    </dsp:sp>
    <dsp:sp modelId="{EBCFB94D-68C0-4AD4-AE76-25A6DE5E094A}">
      <dsp:nvSpPr>
        <dsp:cNvPr id="0" name=""/>
        <dsp:cNvSpPr/>
      </dsp:nvSpPr>
      <dsp:spPr>
        <a:xfrm>
          <a:off x="1339542" y="997880"/>
          <a:ext cx="1405176" cy="7025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Owner Rep</a:t>
          </a:r>
        </a:p>
      </dsp:txBody>
      <dsp:txXfrm>
        <a:off x="1339542" y="997880"/>
        <a:ext cx="1405176" cy="702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377E6-E46B-4A93-970E-32F5B77631BE}">
      <dsp:nvSpPr>
        <dsp:cNvPr id="0" name=""/>
        <dsp:cNvSpPr/>
      </dsp:nvSpPr>
      <dsp:spPr>
        <a:xfrm>
          <a:off x="0" y="1844"/>
          <a:ext cx="5881141" cy="8782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Replace bridge destroyed in flooding from Hurricane Helena </a:t>
          </a:r>
        </a:p>
      </dsp:txBody>
      <dsp:txXfrm>
        <a:off x="42875" y="44719"/>
        <a:ext cx="5795391" cy="792546"/>
      </dsp:txXfrm>
    </dsp:sp>
    <dsp:sp modelId="{06AD3DF5-6B1B-4262-B370-78C3C7250BDA}">
      <dsp:nvSpPr>
        <dsp:cNvPr id="0" name=""/>
        <dsp:cNvSpPr/>
      </dsp:nvSpPr>
      <dsp:spPr>
        <a:xfrm>
          <a:off x="0" y="912711"/>
          <a:ext cx="5881141" cy="8782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Complete the project as quickly as possible </a:t>
          </a:r>
        </a:p>
      </dsp:txBody>
      <dsp:txXfrm>
        <a:off x="42875" y="955586"/>
        <a:ext cx="5795391" cy="792546"/>
      </dsp:txXfrm>
    </dsp:sp>
    <dsp:sp modelId="{42FC442D-0896-4DDC-92A5-AD54C771A67E}">
      <dsp:nvSpPr>
        <dsp:cNvPr id="0" name=""/>
        <dsp:cNvSpPr/>
      </dsp:nvSpPr>
      <dsp:spPr>
        <a:xfrm>
          <a:off x="0" y="1783524"/>
          <a:ext cx="5881141" cy="8782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Complete the project to meet functional objectives and outcomes while utilizing innovative solutions</a:t>
          </a:r>
        </a:p>
      </dsp:txBody>
      <dsp:txXfrm>
        <a:off x="42875" y="1826399"/>
        <a:ext cx="5795391" cy="792546"/>
      </dsp:txXfrm>
    </dsp:sp>
    <dsp:sp modelId="{B6362893-DFFA-4F28-8D8E-C3A3AE1B8D7E}">
      <dsp:nvSpPr>
        <dsp:cNvPr id="0" name=""/>
        <dsp:cNvSpPr/>
      </dsp:nvSpPr>
      <dsp:spPr>
        <a:xfrm>
          <a:off x="0" y="2674364"/>
          <a:ext cx="5881141" cy="8782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Facilitate a collaborative partnership that minimizes known/established project risks and manages identified risks. </a:t>
          </a:r>
        </a:p>
      </dsp:txBody>
      <dsp:txXfrm>
        <a:off x="42875" y="2717239"/>
        <a:ext cx="5795391" cy="792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3408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>
              <a:defRPr sz="1300"/>
            </a:lvl1pPr>
          </a:lstStyle>
          <a:p>
            <a:fld id="{4C95AC80-65FD-4FC3-A8EF-5DBBADD216D0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41" rIns="92482" bIns="4624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2" tIns="46241" rIns="92482" bIns="4624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1"/>
            <a:ext cx="3011699" cy="463407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1"/>
            <a:ext cx="3011699" cy="463407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>
              <a:defRPr sz="1300"/>
            </a:lvl1pPr>
          </a:lstStyle>
          <a:p>
            <a:fld id="{7544D71C-F1EC-42BE-8B07-E3AE48A6D7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29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10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301" indent="-17030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89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03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976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42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301" indent="-17030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24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26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52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91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6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9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26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57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19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59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22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16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301" indent="-17030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5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914650"/>
            <a:ext cx="9144000" cy="1885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28953"/>
            <a:ext cx="8839200" cy="10667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4095751"/>
            <a:ext cx="8839200" cy="609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800600"/>
            <a:ext cx="9144000" cy="342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Name, Position | 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61950"/>
            <a:ext cx="65786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3"/>
            <a:ext cx="8763000" cy="3718847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28600" y="4612880"/>
            <a:ext cx="954402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8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28600" y="4612880"/>
            <a:ext cx="954402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3"/>
            <a:ext cx="4191000" cy="3718847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895353"/>
            <a:ext cx="4191000" cy="3718847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28600" y="4612880"/>
            <a:ext cx="954402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1657351"/>
            <a:ext cx="3962400" cy="16764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171950"/>
            <a:ext cx="4038600" cy="8382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Name, Position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3333751"/>
            <a:ext cx="3962400" cy="6096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5750"/>
            <a:ext cx="2763012" cy="11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200400" y="2906078"/>
            <a:ext cx="5943600" cy="16802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2971800"/>
            <a:ext cx="5715000" cy="154305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95550"/>
            <a:ext cx="2510028" cy="2510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57250"/>
            <a:ext cx="8839200" cy="417195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92" y="4304964"/>
            <a:ext cx="864108" cy="8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3"/>
            <a:ext cx="8763000" cy="3718847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28600" y="4612880"/>
            <a:ext cx="954402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28600" y="4612880"/>
            <a:ext cx="954402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28600" y="4612880"/>
            <a:ext cx="954402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28600" y="4612880"/>
            <a:ext cx="954402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28600" y="4612880"/>
            <a:ext cx="954402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07745"/>
            <a:ext cx="2133600" cy="273844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.gov/tdot/alternative-delivery/design-build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C7CD0-E580-9BE4-C3D8-B4A91FD1EC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SIGN IN!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EC631-3371-B9E8-A962-6292905C13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1100" dirty="0"/>
              <a:t>OR IT DIDN’T HAPPEN…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E887B-BD8B-6E78-8C4E-2891BC309B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69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2EE8C-25AF-0A5C-977D-07A5C371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Build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F44D91-EA91-E355-ED64-AB051CE13157}"/>
              </a:ext>
            </a:extLst>
          </p:cNvPr>
          <p:cNvSpPr txBox="1"/>
          <p:nvPr/>
        </p:nvSpPr>
        <p:spPr>
          <a:xfrm>
            <a:off x="152400" y="881874"/>
            <a:ext cx="7628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B365D"/>
                </a:solidFill>
              </a:rPr>
              <a:t>Design Build Phase Contractor Responsibilities (not limited to)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4DE612-83EF-B1DF-AAE2-7CF34CF3004E}"/>
              </a:ext>
            </a:extLst>
          </p:cNvPr>
          <p:cNvSpPr txBox="1"/>
          <p:nvPr/>
        </p:nvSpPr>
        <p:spPr>
          <a:xfrm>
            <a:off x="152400" y="1540698"/>
            <a:ext cx="77624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B365D"/>
                </a:solidFill>
              </a:rPr>
              <a:t>Bridge, Roadway, Hydraulic, Geotechnical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B36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B365D"/>
                </a:solidFill>
              </a:rPr>
              <a:t>Environmental Compliance.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B36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B365D"/>
                </a:solidFill>
              </a:rPr>
              <a:t>Construction in and around major waterway.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B36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B365D"/>
                </a:solidFill>
              </a:rPr>
              <a:t>CPM Scheduling.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67868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7C2E3BD8-13D4-9F33-0FE3-37F335DBB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1774"/>
            <a:ext cx="1494431" cy="95926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Schedule: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D9E0D-5A2A-0728-E904-0C4E2FAD2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Procurement Schedule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14EBE4C-F4EB-35D8-6DDA-00FF57441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3" y="1171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FEA5EAF-0E25-A9CA-EA2D-B3AF9C5E1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416053"/>
              </p:ext>
            </p:extLst>
          </p:nvPr>
        </p:nvGraphicFramePr>
        <p:xfrm>
          <a:off x="1494431" y="880281"/>
          <a:ext cx="6830703" cy="3755669"/>
        </p:xfrm>
        <a:graphic>
          <a:graphicData uri="http://schemas.openxmlformats.org/drawingml/2006/table">
            <a:tbl>
              <a:tblPr firstRow="1" firstCol="1" bandRow="1"/>
              <a:tblGrid>
                <a:gridCol w="5051903">
                  <a:extLst>
                    <a:ext uri="{9D8B030D-6E8A-4147-A177-3AD203B41FA5}">
                      <a16:colId xmlns:a16="http://schemas.microsoft.com/office/drawing/2014/main" val="4253415552"/>
                    </a:ext>
                  </a:extLst>
                </a:gridCol>
                <a:gridCol w="1778800">
                  <a:extLst>
                    <a:ext uri="{9D8B030D-6E8A-4147-A177-3AD203B41FA5}">
                      <a16:colId xmlns:a16="http://schemas.microsoft.com/office/drawing/2014/main" val="497992883"/>
                    </a:ext>
                  </a:extLst>
                </a:gridCol>
              </a:tblGrid>
              <a:tr h="242027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Event/Submittal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Date/Time</a:t>
                      </a: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960565"/>
                  </a:ext>
                </a:extLst>
              </a:tr>
              <a:tr h="406605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Mandatory Pre-Proposal Meeting – Region 1 Auditorium  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(7345 Region Lane Knoxville, TN 37914) 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​​10/29/2024​ </a:t>
                      </a:r>
                      <a:br>
                        <a:rPr lang="en-US" sz="105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</a:b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​1:00 pm​ EST 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757769"/>
                  </a:ext>
                </a:extLst>
              </a:tr>
              <a:tr h="242027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Advertising of RFP  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​​11/04/2024​ 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438910"/>
                  </a:ext>
                </a:extLst>
              </a:tr>
              <a:tr h="609908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Deadline for submittal of Form QR, requests for QPL determination, organizational or Key Individual change requests, SOQ conflicts of interests update, and alternate technical concepts (ATCs) </a:t>
                      </a:r>
                      <a:endParaRPr lang="en-US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​​11/15/2024​ </a:t>
                      </a:r>
                      <a:br>
                        <a:rPr lang="en-US" sz="105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</a:b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no later than 4:30 pm EST 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592503"/>
                  </a:ext>
                </a:extLst>
              </a:tr>
              <a:tr h="609908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Deadline for TDOT’s last response on Form QR, requests for QPL determination, organizational changes, SOQ resubmittals, and</a:t>
                      </a:r>
                      <a:r>
                        <a:rPr lang="en-US" sz="1050" strike="sngStrike" dirty="0">
                          <a:solidFill>
                            <a:srgbClr val="498205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/or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alternate technical concepts (ATCs) determination  </a:t>
                      </a:r>
                      <a:endParaRPr lang="en-US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​​11/22/2024​ </a:t>
                      </a:r>
                      <a:br>
                        <a:rPr lang="en-US" sz="105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</a:b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090724"/>
                  </a:ext>
                </a:extLst>
              </a:tr>
              <a:tr h="309205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Deadline for issuance of last addendum 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​​11/26/2024​ 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739326"/>
                  </a:ext>
                </a:extLst>
              </a:tr>
              <a:tr h="609908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>
                          <a:solidFill>
                            <a:srgbClr val="8764B8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Volume I (Cover Letter and Qualifications), Volume II (</a:t>
                      </a: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Technical Proposal</a:t>
                      </a:r>
                      <a:r>
                        <a:rPr lang="en-US" sz="1050" u="sng">
                          <a:solidFill>
                            <a:srgbClr val="8764B8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and Appendices), Volume III, </a:t>
                      </a:r>
                      <a:r>
                        <a:rPr lang="en-US" sz="1050" strike="sngStrike">
                          <a:solidFill>
                            <a:srgbClr val="8764B8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and Price Proposal Due Date 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​​12/10/2024 </a:t>
                      </a:r>
                      <a:endParaRPr lang="en-US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​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​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no later than 10:00 am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​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CST​</a:t>
                      </a:r>
                      <a:r>
                        <a:rPr lang="en-US" sz="800" dirty="0">
                          <a:solidFill>
                            <a:srgbClr val="881798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329191"/>
                  </a:ext>
                </a:extLst>
              </a:tr>
              <a:tr h="242027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Notice of Best Evaluated Design-Builder 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​​</a:t>
                      </a: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12/13/2024</a:t>
                      </a: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​</a:t>
                      </a: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905114"/>
                  </a:ext>
                </a:extLst>
              </a:tr>
              <a:tr h="242027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Anticipated award of design-build contract (or rejection of all Proposals) 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​​On or before 12/20/2024​ 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387532"/>
                  </a:ext>
                </a:extLst>
              </a:tr>
              <a:tr h="242027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Anticipated issuance of initial notice to proceed 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​​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On or before 1/17/202</a:t>
                      </a:r>
                      <a:r>
                        <a:rPr lang="en-US" sz="105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</a:t>
                      </a:r>
                      <a:endParaRPr lang="en-US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261285"/>
                  </a:ext>
                </a:extLst>
              </a:tr>
            </a:tbl>
          </a:graphicData>
        </a:graphic>
      </p:graphicFrame>
      <p:sp>
        <p:nvSpPr>
          <p:cNvPr id="15" name="Rectangle 4">
            <a:extLst>
              <a:ext uri="{FF2B5EF4-FFF2-40B4-BE49-F238E27FC236}">
                <a16:creationId xmlns:a16="http://schemas.microsoft.com/office/drawing/2014/main" id="{334E3946-A435-41FF-04B5-7881DB8F0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1446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72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F7B8-E4A0-575D-3B35-458DCA78D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E213DC1-610B-92E3-A1A6-C5A2B1B8B8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906931"/>
              </p:ext>
            </p:extLst>
          </p:nvPr>
        </p:nvGraphicFramePr>
        <p:xfrm>
          <a:off x="2098623" y="967740"/>
          <a:ext cx="5881141" cy="3554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5B52F7E-CBB8-234E-D48C-86F2B2133AC7}"/>
              </a:ext>
            </a:extLst>
          </p:cNvPr>
          <p:cNvSpPr txBox="1"/>
          <p:nvPr/>
        </p:nvSpPr>
        <p:spPr>
          <a:xfrm>
            <a:off x="152400" y="891915"/>
            <a:ext cx="2253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B365D"/>
                </a:solidFill>
              </a:rPr>
              <a:t>Project Goals</a:t>
            </a:r>
          </a:p>
        </p:txBody>
      </p:sp>
    </p:spTree>
    <p:extLst>
      <p:ext uri="{BB962C8B-B14F-4D97-AF65-F5344CB8AC3E}">
        <p14:creationId xmlns:p14="http://schemas.microsoft.com/office/powerpoint/2010/main" val="1413322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2855A-0588-C46B-9EE6-F65333F2B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99FF4BB-8B7A-33EB-787D-3EB2847E5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95350"/>
            <a:ext cx="3703320" cy="3718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DB2401 - SR353 Nolichucky Bridge Replacement, Washington County</a:t>
            </a:r>
          </a:p>
          <a:p>
            <a:pPr marL="0" indent="0">
              <a:buNone/>
            </a:pPr>
            <a:r>
              <a:rPr lang="en-US" sz="1600" dirty="0"/>
              <a:t>, Tennessee:</a:t>
            </a:r>
          </a:p>
          <a:p>
            <a:r>
              <a:rPr lang="en-US" sz="1400" dirty="0"/>
              <a:t>Replace bridge with proposed bridge approximately 500 feet in length.</a:t>
            </a:r>
          </a:p>
          <a:p>
            <a:r>
              <a:rPr lang="en-US" sz="1400" dirty="0"/>
              <a:t>Roadway approaches will be 2–11-foot travel lanes with 6-foot shoulders. </a:t>
            </a:r>
          </a:p>
          <a:p>
            <a:r>
              <a:rPr lang="en-US" sz="1400" dirty="0"/>
              <a:t>Design Speed of 50 mph. </a:t>
            </a:r>
          </a:p>
          <a:p>
            <a:r>
              <a:rPr lang="en-US" sz="1400" dirty="0"/>
              <a:t>Total project length approximately 2,300 feet. </a:t>
            </a:r>
          </a:p>
          <a:p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DC849E-C31A-3ED7-5023-BAB479656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078" y="895350"/>
            <a:ext cx="5238922" cy="3494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9935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2855A-0588-C46B-9EE6-F65333F2B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99FF4BB-8B7A-33EB-787D-3EB2847E5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95350"/>
            <a:ext cx="3573780" cy="3718849"/>
          </a:xfrm>
        </p:spPr>
        <p:txBody>
          <a:bodyPr>
            <a:normAutofit/>
          </a:bodyPr>
          <a:lstStyle/>
          <a:p>
            <a:r>
              <a:rPr lang="en-US" sz="1400" dirty="0"/>
              <a:t>Investigation of 2-existing 4X4 Box culverts for replacement or extension. </a:t>
            </a:r>
          </a:p>
          <a:p>
            <a:r>
              <a:rPr lang="en-US" sz="1400" dirty="0"/>
              <a:t>Investigation of existing roadway bed for researching or full depth replacement. 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BB3E6-62A6-4298-6907-FBF1DA98A4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80" y="863574"/>
            <a:ext cx="2656173" cy="3541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erson walking on the side of a road&#10;&#10;Description automatically generated">
            <a:extLst>
              <a:ext uri="{FF2B5EF4-FFF2-40B4-BE49-F238E27FC236}">
                <a16:creationId xmlns:a16="http://schemas.microsoft.com/office/drawing/2014/main" id="{0F2AC0EE-80F7-DA0A-5C6C-6CB4323417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9" b="2185"/>
          <a:stretch/>
        </p:blipFill>
        <p:spPr>
          <a:xfrm>
            <a:off x="6673464" y="815568"/>
            <a:ext cx="2241936" cy="3637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9212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7C2E3BD8-13D4-9F33-0FE3-37F335DBB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1" y="821774"/>
            <a:ext cx="1303930" cy="95926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Utilities: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D9E0D-5A2A-0728-E904-0C4E2FAD2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DDF6F3F-980B-ACB8-225D-5FE03FCF7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172374"/>
              </p:ext>
            </p:extLst>
          </p:nvPr>
        </p:nvGraphicFramePr>
        <p:xfrm>
          <a:off x="1694525" y="1015738"/>
          <a:ext cx="6958157" cy="3426608"/>
        </p:xfrm>
        <a:graphic>
          <a:graphicData uri="http://schemas.openxmlformats.org/drawingml/2006/table">
            <a:tbl>
              <a:tblPr firstRow="1" firstCol="1" bandRow="1"/>
              <a:tblGrid>
                <a:gridCol w="1547361">
                  <a:extLst>
                    <a:ext uri="{9D8B030D-6E8A-4147-A177-3AD203B41FA5}">
                      <a16:colId xmlns:a16="http://schemas.microsoft.com/office/drawing/2014/main" val="2598021453"/>
                    </a:ext>
                  </a:extLst>
                </a:gridCol>
                <a:gridCol w="1713415">
                  <a:extLst>
                    <a:ext uri="{9D8B030D-6E8A-4147-A177-3AD203B41FA5}">
                      <a16:colId xmlns:a16="http://schemas.microsoft.com/office/drawing/2014/main" val="3846255139"/>
                    </a:ext>
                  </a:extLst>
                </a:gridCol>
                <a:gridCol w="1492461">
                  <a:extLst>
                    <a:ext uri="{9D8B030D-6E8A-4147-A177-3AD203B41FA5}">
                      <a16:colId xmlns:a16="http://schemas.microsoft.com/office/drawing/2014/main" val="653527434"/>
                    </a:ext>
                  </a:extLst>
                </a:gridCol>
                <a:gridCol w="2204920">
                  <a:extLst>
                    <a:ext uri="{9D8B030D-6E8A-4147-A177-3AD203B41FA5}">
                      <a16:colId xmlns:a16="http://schemas.microsoft.com/office/drawing/2014/main" val="1408728314"/>
                    </a:ext>
                  </a:extLst>
                </a:gridCol>
              </a:tblGrid>
              <a:tr h="514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Utility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Owner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Contact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Phone Number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Email Address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431819"/>
                  </a:ext>
                </a:extLst>
              </a:tr>
              <a:tr h="580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Electric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Brightridge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Eric Rice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(423) 429-8109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erice@brightridge.com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987"/>
                  </a:ext>
                </a:extLst>
              </a:tr>
              <a:tr h="580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Communications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Brightridge Fiber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Eric Rice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(423) 429-8109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erice@brightridge.com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321858"/>
                  </a:ext>
                </a:extLst>
              </a:tr>
              <a:tr h="580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Communications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Brightridge/CenturyLink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Andrew Ice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(423) 470-5636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andrew.f.ice@brightspeed.com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34969"/>
                  </a:ext>
                </a:extLst>
              </a:tr>
              <a:tr h="580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Communications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Comcast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Kevin Waldrop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(423) 791-4128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kevin_waldrop2@comcast.com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741235"/>
                  </a:ext>
                </a:extLst>
              </a:tr>
              <a:tr h="59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Water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Chuckey Utility District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Tyson Lamb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(423) 639-6362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tlamb@chuckeyutilitydistrict.com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073581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914EBE4C-F4EB-35D8-6DDA-00FF57441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3" y="1171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647F9E-3F0E-ABE1-ED39-6073887DCEC7}"/>
              </a:ext>
            </a:extLst>
          </p:cNvPr>
          <p:cNvSpPr txBox="1"/>
          <p:nvPr/>
        </p:nvSpPr>
        <p:spPr>
          <a:xfrm>
            <a:off x="190501" y="1288344"/>
            <a:ext cx="1303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Region 1 Utilities has made initial contact with owners. </a:t>
            </a:r>
          </a:p>
        </p:txBody>
      </p:sp>
    </p:spTree>
    <p:extLst>
      <p:ext uri="{BB962C8B-B14F-4D97-AF65-F5344CB8AC3E}">
        <p14:creationId xmlns:p14="http://schemas.microsoft.com/office/powerpoint/2010/main" val="1255976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0DE3-772B-8A63-351D-AFDB56418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71094-1D20-DC15-6290-3B2934628171}"/>
              </a:ext>
            </a:extLst>
          </p:cNvPr>
          <p:cNvSpPr txBox="1"/>
          <p:nvPr/>
        </p:nvSpPr>
        <p:spPr>
          <a:xfrm>
            <a:off x="152400" y="906905"/>
            <a:ext cx="22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Current Progress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714D3-0FC9-BC5B-1350-CECB03FD2FBA}"/>
              </a:ext>
            </a:extLst>
          </p:cNvPr>
          <p:cNvSpPr txBox="1"/>
          <p:nvPr/>
        </p:nvSpPr>
        <p:spPr>
          <a:xfrm>
            <a:off x="152400" y="1522998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u="sng" dirty="0"/>
              <a:t>NEPA</a:t>
            </a:r>
            <a:r>
              <a:rPr lang="en-US" sz="2400" dirty="0"/>
              <a:t> – TDOT currently working on document.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u="sng" dirty="0"/>
              <a:t>ROW</a:t>
            </a:r>
            <a:r>
              <a:rPr lang="en-US" sz="2400" dirty="0"/>
              <a:t> – TDOT will be performing all acquisition activities, including appraisals, appraisal reviews, and acquisitions, and any required utilities coordination/relocation as well as the acquisition of related permits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u="sng" dirty="0"/>
              <a:t>Design</a:t>
            </a:r>
            <a:r>
              <a:rPr lang="en-US" sz="2400" dirty="0"/>
              <a:t> – Conceptual plans complete.</a:t>
            </a:r>
          </a:p>
        </p:txBody>
      </p:sp>
    </p:spTree>
    <p:extLst>
      <p:ext uri="{BB962C8B-B14F-4D97-AF65-F5344CB8AC3E}">
        <p14:creationId xmlns:p14="http://schemas.microsoft.com/office/powerpoint/2010/main" val="1125251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30C5D-A7B9-AD23-8C8D-7195FDD1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RFP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75EB60-F6AC-54FB-3DD5-C7F1C1B47926}"/>
              </a:ext>
            </a:extLst>
          </p:cNvPr>
          <p:cNvSpPr txBox="1"/>
          <p:nvPr/>
        </p:nvSpPr>
        <p:spPr>
          <a:xfrm>
            <a:off x="76199" y="1199177"/>
            <a:ext cx="8991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365D"/>
                </a:solidFill>
              </a:rPr>
              <a:t>Tentative release date November 4, 2024.</a:t>
            </a:r>
            <a:br>
              <a:rPr lang="en-US" dirty="0">
                <a:solidFill>
                  <a:srgbClr val="1B365D"/>
                </a:solidFill>
              </a:rPr>
            </a:br>
            <a:r>
              <a:rPr lang="en-US" dirty="0">
                <a:solidFill>
                  <a:srgbClr val="1B365D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Design-Build</a:t>
            </a:r>
            <a:r>
              <a:rPr lang="en-US" dirty="0"/>
              <a:t>  (TDOT WEBSITE)</a:t>
            </a:r>
            <a:endParaRPr lang="en-US" dirty="0">
              <a:solidFill>
                <a:srgbClr val="1B36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08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5DF9F-47F8-8CAD-1EBC-E516F25CF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TDOT Project Website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7AD472-363E-EB3B-D656-1BF721FAE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225" y="830889"/>
            <a:ext cx="4397916" cy="3659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3D8E83-1906-5D36-5502-4A74DD710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0890"/>
            <a:ext cx="4617016" cy="36598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ABB75A-374E-22AA-DA27-288AB95E7B12}"/>
              </a:ext>
            </a:extLst>
          </p:cNvPr>
          <p:cNvSpPr txBox="1"/>
          <p:nvPr/>
        </p:nvSpPr>
        <p:spPr>
          <a:xfrm>
            <a:off x="79859" y="2492586"/>
            <a:ext cx="1388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PROJECT TO BE ADDED</a:t>
            </a:r>
          </a:p>
        </p:txBody>
      </p:sp>
    </p:spTree>
    <p:extLst>
      <p:ext uri="{BB962C8B-B14F-4D97-AF65-F5344CB8AC3E}">
        <p14:creationId xmlns:p14="http://schemas.microsoft.com/office/powerpoint/2010/main" val="1988855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C0FBC1-65EC-28CC-4A21-D5FFD7D8A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701" y="69418"/>
            <a:ext cx="4008597" cy="17537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C3CB0B-5ACB-2E6E-DDA9-170B99DA216A}"/>
              </a:ext>
            </a:extLst>
          </p:cNvPr>
          <p:cNvSpPr txBox="1"/>
          <p:nvPr/>
        </p:nvSpPr>
        <p:spPr>
          <a:xfrm>
            <a:off x="1746353" y="2388680"/>
            <a:ext cx="58686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1B365D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5474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ECB5F0-3630-6550-BE24-7F2C3E090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13" y="146481"/>
            <a:ext cx="2637807" cy="1154041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6DC6A317-217F-66E0-FF8E-7923255103A2}"/>
              </a:ext>
            </a:extLst>
          </p:cNvPr>
          <p:cNvSpPr txBox="1">
            <a:spLocks/>
          </p:cNvSpPr>
          <p:nvPr/>
        </p:nvSpPr>
        <p:spPr>
          <a:xfrm>
            <a:off x="1955465" y="1389614"/>
            <a:ext cx="4718987" cy="17896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1B365D"/>
                </a:solidFill>
              </a:rPr>
              <a:t>DB2401 - SR353 Nolichucky Bridge Replacement, Washington County</a:t>
            </a:r>
          </a:p>
          <a:p>
            <a:r>
              <a:rPr lang="en-US" sz="2800" dirty="0">
                <a:solidFill>
                  <a:srgbClr val="1B365D"/>
                </a:solidFill>
              </a:rPr>
              <a:t> Mandatory Pre-Proposal Meeting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05B8F-32C5-78CD-E02E-79C13E6B3D3A}"/>
              </a:ext>
            </a:extLst>
          </p:cNvPr>
          <p:cNvSpPr txBox="1">
            <a:spLocks/>
          </p:cNvSpPr>
          <p:nvPr/>
        </p:nvSpPr>
        <p:spPr>
          <a:xfrm>
            <a:off x="2718101" y="3637763"/>
            <a:ext cx="3287157" cy="757255"/>
          </a:xfrm>
          <a:prstGeom prst="rect">
            <a:avLst/>
          </a:prstGeom>
          <a:gradFill>
            <a:gsLst>
              <a:gs pos="4000">
                <a:schemeClr val="bg1">
                  <a:lumMod val="75000"/>
                </a:schemeClr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1B365D"/>
                </a:solidFill>
                <a:latin typeface="+mj-lt"/>
              </a:rPr>
              <a:t>Contractor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1B365D"/>
                </a:solidFill>
                <a:latin typeface="+mj-lt"/>
              </a:rPr>
              <a:t>PRE-PROPOSAL MEETING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9B1032-EF67-7545-1818-3635018315BA}"/>
              </a:ext>
            </a:extLst>
          </p:cNvPr>
          <p:cNvSpPr txBox="1"/>
          <p:nvPr/>
        </p:nvSpPr>
        <p:spPr>
          <a:xfrm>
            <a:off x="2028958" y="439501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B365D"/>
                </a:solidFill>
                <a:latin typeface="+mj-lt"/>
              </a:rPr>
              <a:t>10</a:t>
            </a:r>
            <a:r>
              <a:rPr lang="en-US" sz="1800" dirty="0">
                <a:solidFill>
                  <a:srgbClr val="1B365D"/>
                </a:solidFill>
                <a:latin typeface="+mj-lt"/>
              </a:rPr>
              <a:t>/29/2024</a:t>
            </a:r>
          </a:p>
        </p:txBody>
      </p:sp>
    </p:spTree>
    <p:extLst>
      <p:ext uri="{BB962C8B-B14F-4D97-AF65-F5344CB8AC3E}">
        <p14:creationId xmlns:p14="http://schemas.microsoft.com/office/powerpoint/2010/main" val="285751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ECB5F0-3630-6550-BE24-7F2C3E090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13" y="146481"/>
            <a:ext cx="2637807" cy="1154041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6DC6A317-217F-66E0-FF8E-7923255103A2}"/>
              </a:ext>
            </a:extLst>
          </p:cNvPr>
          <p:cNvSpPr txBox="1">
            <a:spLocks/>
          </p:cNvSpPr>
          <p:nvPr/>
        </p:nvSpPr>
        <p:spPr>
          <a:xfrm>
            <a:off x="3824312" y="146481"/>
            <a:ext cx="4503674" cy="10579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1B365D"/>
                </a:solidFill>
              </a:rPr>
              <a:t>S.R. 353 NOLICHUCKY BRIDGE REPLACEMENT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D58404-D850-8D73-E9CD-51BA306AF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783" y="987819"/>
            <a:ext cx="6146383" cy="41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9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877E8D-47AF-8460-0BEC-8382398286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542" y="1477837"/>
            <a:ext cx="3962400" cy="1676400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rgbClr val="1B365D"/>
                </a:solidFill>
              </a:rPr>
              <a:t>Pre-Proposal Meeting Agenda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7DAD4-7736-FC10-DDAA-7B5D2AF1AA63}"/>
              </a:ext>
            </a:extLst>
          </p:cNvPr>
          <p:cNvSpPr txBox="1"/>
          <p:nvPr/>
        </p:nvSpPr>
        <p:spPr>
          <a:xfrm>
            <a:off x="5271246" y="981088"/>
            <a:ext cx="3375212" cy="2639441"/>
          </a:xfrm>
          <a:prstGeom prst="rect">
            <a:avLst/>
          </a:prstGeom>
          <a:solidFill>
            <a:srgbClr val="1B365D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Contractor Sign-In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Welcome &amp; Introductions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Design Build Process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Project Overview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RFP Information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TDOT Project Website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Questions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B0CDB3-3639-EEAC-31F6-853E61876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05" y="111704"/>
            <a:ext cx="2047481" cy="8957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F0DBA0-0F70-8C96-4D1F-218A5E20045E}"/>
              </a:ext>
            </a:extLst>
          </p:cNvPr>
          <p:cNvSpPr txBox="1"/>
          <p:nvPr/>
        </p:nvSpPr>
        <p:spPr>
          <a:xfrm>
            <a:off x="201208" y="3528195"/>
            <a:ext cx="455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ighlight>
                  <a:srgbClr val="FFFF00"/>
                </a:highlight>
              </a:rPr>
              <a:t>*Be sure to sign in*</a:t>
            </a:r>
          </a:p>
        </p:txBody>
      </p:sp>
    </p:spTree>
    <p:extLst>
      <p:ext uri="{BB962C8B-B14F-4D97-AF65-F5344CB8AC3E}">
        <p14:creationId xmlns:p14="http://schemas.microsoft.com/office/powerpoint/2010/main" val="3724822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ECB5F0-3630-6550-BE24-7F2C3E090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13" y="146481"/>
            <a:ext cx="2637807" cy="1154041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6DC6A317-217F-66E0-FF8E-7923255103A2}"/>
              </a:ext>
            </a:extLst>
          </p:cNvPr>
          <p:cNvSpPr txBox="1">
            <a:spLocks/>
          </p:cNvSpPr>
          <p:nvPr/>
        </p:nvSpPr>
        <p:spPr>
          <a:xfrm>
            <a:off x="2809795" y="807252"/>
            <a:ext cx="4503674" cy="6210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1B365D"/>
                </a:solidFill>
              </a:rPr>
              <a:t>PROJECT 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9C134-234F-7D17-140F-9E157DAA9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456" y="1353916"/>
            <a:ext cx="7479121" cy="371386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7319246-E13E-5932-DC5E-453A343A7EB8}"/>
              </a:ext>
            </a:extLst>
          </p:cNvPr>
          <p:cNvSpPr/>
          <p:nvPr/>
        </p:nvSpPr>
        <p:spPr>
          <a:xfrm flipV="1">
            <a:off x="5869574" y="3559031"/>
            <a:ext cx="592185" cy="6210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7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B2484-242E-072D-4025-D72DEF500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TDOT Project Management Team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AA71B8-7F7A-585C-9E7F-1E2619ED08E8}"/>
              </a:ext>
            </a:extLst>
          </p:cNvPr>
          <p:cNvSpPr txBox="1"/>
          <p:nvPr/>
        </p:nvSpPr>
        <p:spPr>
          <a:xfrm>
            <a:off x="234846" y="2188146"/>
            <a:ext cx="2673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Jason Sholtz, P.E.    Region 1 Alternative Delivery Manager</a:t>
            </a:r>
          </a:p>
          <a:p>
            <a:pPr algn="ctr"/>
            <a:r>
              <a:rPr lang="en-US" dirty="0"/>
              <a:t>      865-594-3639 	          </a:t>
            </a:r>
            <a:r>
              <a:rPr lang="en-US" dirty="0">
                <a:solidFill>
                  <a:srgbClr val="0070C0"/>
                </a:solidFill>
              </a:rPr>
              <a:t>Jason.Sholtz@tn.gov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748D96A-A5B3-4874-EE73-54C9B1CA8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96" y="1269301"/>
            <a:ext cx="1695450" cy="741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1CAE66-A6A5-00A9-23B1-A2AF9D2A22C8}"/>
              </a:ext>
            </a:extLst>
          </p:cNvPr>
          <p:cNvSpPr txBox="1"/>
          <p:nvPr/>
        </p:nvSpPr>
        <p:spPr>
          <a:xfrm>
            <a:off x="3275351" y="1183167"/>
            <a:ext cx="55248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Amber Warren  l Project Manager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amber.warren@tn.gov</a:t>
            </a:r>
          </a:p>
          <a:p>
            <a:endParaRPr lang="en-US" sz="2000" dirty="0"/>
          </a:p>
          <a:p>
            <a:r>
              <a:rPr lang="en-US" sz="1800" dirty="0"/>
              <a:t>Clayton Markham, P.E. l  Director of Alternative Delivery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Clayton.Markham@tn.gov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40936-13C7-6BFF-9632-2295314F8A5C}"/>
              </a:ext>
            </a:extLst>
          </p:cNvPr>
          <p:cNvSpPr txBox="1"/>
          <p:nvPr/>
        </p:nvSpPr>
        <p:spPr>
          <a:xfrm>
            <a:off x="3275351" y="2819088"/>
            <a:ext cx="4864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TDOT Project Team Functional/Support Areas: Construction, Design Engineering, Environmental, Geodetics, Geotechnical, ROW, Safety, Structures, Traffic Design</a:t>
            </a:r>
            <a:r>
              <a:rPr lang="en-US"/>
              <a:t>, Utilities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6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C5EC3-A06E-F93D-2173-E6EC1CCD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Owners Rep Project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659D8A-8360-CB6A-C9EB-DA52DB16439F}"/>
              </a:ext>
            </a:extLst>
          </p:cNvPr>
          <p:cNvSpPr txBox="1"/>
          <p:nvPr/>
        </p:nvSpPr>
        <p:spPr>
          <a:xfrm>
            <a:off x="152400" y="3124853"/>
            <a:ext cx="310457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Patrick Fiveash, P.E.     Project Manager</a:t>
            </a:r>
          </a:p>
          <a:p>
            <a:pPr algn="ctr"/>
            <a:r>
              <a:rPr lang="en-US" dirty="0"/>
              <a:t>      865-299-6130 	          </a:t>
            </a:r>
            <a:r>
              <a:rPr lang="en-US" dirty="0">
                <a:solidFill>
                  <a:srgbClr val="0070C0"/>
                </a:solidFill>
              </a:rPr>
              <a:t>Patrick.Fiveash@greshamsmith.com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545C6-0C1B-736F-6E5A-2C0874AE71F7}"/>
              </a:ext>
            </a:extLst>
          </p:cNvPr>
          <p:cNvSpPr txBox="1"/>
          <p:nvPr/>
        </p:nvSpPr>
        <p:spPr>
          <a:xfrm>
            <a:off x="3256970" y="1107820"/>
            <a:ext cx="54743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000" dirty="0">
                <a:solidFill>
                  <a:prstClr val="black"/>
                </a:solidFill>
                <a:latin typeface="Calibri"/>
              </a:rPr>
              <a:t>Jason Brady, P.E.| Project Executive</a:t>
            </a:r>
          </a:p>
          <a:p>
            <a:pPr defTabSz="1219170"/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defTabSz="1219170"/>
            <a:r>
              <a:rPr lang="en-US" sz="2000" dirty="0">
                <a:solidFill>
                  <a:prstClr val="black"/>
                </a:solidFill>
                <a:latin typeface="Calibri"/>
              </a:rPr>
              <a:t>Jake Graves, P.E. |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Senior Transportation Engineer</a:t>
            </a:r>
          </a:p>
          <a:p>
            <a:pPr defTabSz="1219170"/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defTabSz="1219170"/>
            <a:r>
              <a:rPr lang="en-US" sz="2000" dirty="0">
                <a:solidFill>
                  <a:prstClr val="black"/>
                </a:solidFill>
                <a:latin typeface="Calibri"/>
              </a:rPr>
              <a:t>Diane Regensburg, P.E. |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Project Coordinator</a:t>
            </a:r>
          </a:p>
          <a:p>
            <a:pPr defTabSz="1219170"/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1219170"/>
            <a:r>
              <a:rPr lang="en-US" dirty="0">
                <a:solidFill>
                  <a:prstClr val="black"/>
                </a:solidFill>
                <a:latin typeface="Calibri"/>
              </a:rPr>
              <a:t>Mark Holloran, P.E.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|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Senior Transportation Engineer</a:t>
            </a:r>
          </a:p>
          <a:p>
            <a:pPr defTabSz="1219170"/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1219170"/>
            <a:r>
              <a:rPr lang="en-US" sz="2000" dirty="0">
                <a:solidFill>
                  <a:prstClr val="black"/>
                </a:solidFill>
                <a:latin typeface="Calibri"/>
              </a:rPr>
              <a:t>Don McCrary, P.E. | Lead Structural Engineer</a:t>
            </a:r>
          </a:p>
          <a:p>
            <a:pPr defTabSz="1219170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200A89C-86C9-AEAA-330A-EFD2CFB0D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7" y="1107820"/>
            <a:ext cx="1813560" cy="182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8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57490-A952-D8E5-0CB2-E1543CD46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Build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520B92-B27A-B0DA-72E2-17BCC3B2C90B}"/>
              </a:ext>
            </a:extLst>
          </p:cNvPr>
          <p:cNvSpPr txBox="1"/>
          <p:nvPr/>
        </p:nvSpPr>
        <p:spPr>
          <a:xfrm>
            <a:off x="152396" y="1121555"/>
            <a:ext cx="813646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1B36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365D"/>
                </a:solidFill>
              </a:rPr>
              <a:t>"Design-Build" means a project delivery method that combines all or some portions of the design and construction phases of a project - including without limitations design, right-of-way acquisition, regulatory permit approvals, utility relocation, and construction – into a single contract. TDOT will clearly define the standards and general specifications they expect for a project, and the design-builder works to satisfy those requirements.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E34605-FB27-0FDF-76B6-1E7BB20728FD}"/>
              </a:ext>
            </a:extLst>
          </p:cNvPr>
          <p:cNvSpPr txBox="1"/>
          <p:nvPr/>
        </p:nvSpPr>
        <p:spPr>
          <a:xfrm>
            <a:off x="152397" y="798691"/>
            <a:ext cx="2644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B365D"/>
                </a:solidFill>
              </a:rPr>
              <a:t>Design Build Defined</a:t>
            </a:r>
          </a:p>
        </p:txBody>
      </p:sp>
    </p:spTree>
    <p:extLst>
      <p:ext uri="{BB962C8B-B14F-4D97-AF65-F5344CB8AC3E}">
        <p14:creationId xmlns:p14="http://schemas.microsoft.com/office/powerpoint/2010/main" val="4130218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08ED9-E01C-BA5A-C183-5B995B4E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Build Process</a:t>
            </a:r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1D168CE2-A343-A90A-E3C9-8F03BA189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282510"/>
              </p:ext>
            </p:extLst>
          </p:nvPr>
        </p:nvGraphicFramePr>
        <p:xfrm>
          <a:off x="1524000" y="907726"/>
          <a:ext cx="5784526" cy="369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462939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2E948D589D004F848FC1E03CC1E375" ma:contentTypeVersion="11" ma:contentTypeDescription="Create a new document." ma:contentTypeScope="" ma:versionID="f3b7724f0afb6a414e9a88dc31a93aa0">
  <xsd:schema xmlns:xsd="http://www.w3.org/2001/XMLSchema" xmlns:xs="http://www.w3.org/2001/XMLSchema" xmlns:p="http://schemas.microsoft.com/office/2006/metadata/properties" xmlns:ns2="2609a5d5-49bf-4a33-a4cb-bfb4fdbe2c8a" xmlns:ns3="efdb4305-be5d-42dc-ae32-a31d55797762" targetNamespace="http://schemas.microsoft.com/office/2006/metadata/properties" ma:root="true" ma:fieldsID="492a8ba36016cc26fdc3873c7c94e6be" ns2:_="" ns3:_="">
    <xsd:import namespace="2609a5d5-49bf-4a33-a4cb-bfb4fdbe2c8a"/>
    <xsd:import namespace="efdb4305-be5d-42dc-ae32-a31d5579776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9a5d5-49bf-4a33-a4cb-bfb4fdbe2c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3da708a-bc8f-408e-812d-6ff5d7e7636b}" ma:internalName="TaxCatchAll" ma:showField="CatchAllData" ma:web="2609a5d5-49bf-4a33-a4cb-bfb4fdbe2c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b4305-be5d-42dc-ae32-a31d557977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ec6819c-d561-498f-ad6b-029f1b52be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09a5d5-49bf-4a33-a4cb-bfb4fdbe2c8a" xsi:nil="true"/>
    <lcf76f155ced4ddcb4097134ff3c332f xmlns="efdb4305-be5d-42dc-ae32-a31d5579776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FCE19D-D522-4226-9480-28B7A7F4FFF6}">
  <ds:schemaRefs>
    <ds:schemaRef ds:uri="2609a5d5-49bf-4a33-a4cb-bfb4fdbe2c8a"/>
    <ds:schemaRef ds:uri="efdb4305-be5d-42dc-ae32-a31d557977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C0961F5-27AB-4FF6-BC5D-68389239F3C8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efdb4305-be5d-42dc-ae32-a31d55797762"/>
    <ds:schemaRef ds:uri="http://purl.org/dc/terms/"/>
    <ds:schemaRef ds:uri="http://schemas.openxmlformats.org/package/2006/metadata/core-properties"/>
    <ds:schemaRef ds:uri="2609a5d5-49bf-4a33-a4cb-bfb4fdbe2c8a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81AE54C-BF34-4B9C-A5A2-B2BDFCA9E0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11801</TotalTime>
  <Words>883</Words>
  <Application>Microsoft Office PowerPoint</Application>
  <PresentationFormat>On-screen Show (16:9)</PresentationFormat>
  <Paragraphs>188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Arial</vt:lpstr>
      <vt:lpstr>Calibri</vt:lpstr>
      <vt:lpstr>Open Sans</vt:lpstr>
      <vt:lpstr>PermianSlabSerifTypeface</vt:lpstr>
      <vt:lpstr>Times New Roman</vt:lpstr>
      <vt:lpstr>Wingdings</vt:lpstr>
      <vt:lpstr>PowerPoint B</vt:lpstr>
      <vt:lpstr>SIGN IN!</vt:lpstr>
      <vt:lpstr>PowerPoint Presentation</vt:lpstr>
      <vt:lpstr>PowerPoint Presentation</vt:lpstr>
      <vt:lpstr>Pre-Proposal Meeting Agenda</vt:lpstr>
      <vt:lpstr>PowerPoint Presentation</vt:lpstr>
      <vt:lpstr>TDOT Project Management Team</vt:lpstr>
      <vt:lpstr>Owners Rep Project Team</vt:lpstr>
      <vt:lpstr>Design Build</vt:lpstr>
      <vt:lpstr>Design Build Process</vt:lpstr>
      <vt:lpstr>Design Build Process</vt:lpstr>
      <vt:lpstr>Draft Procurement Schedule</vt:lpstr>
      <vt:lpstr>Project Overview</vt:lpstr>
      <vt:lpstr>Project Overview</vt:lpstr>
      <vt:lpstr>Project Overview</vt:lpstr>
      <vt:lpstr>Project Overview</vt:lpstr>
      <vt:lpstr>Project Overview</vt:lpstr>
      <vt:lpstr>RFP Information</vt:lpstr>
      <vt:lpstr>TDOT Project Website</vt:lpstr>
      <vt:lpstr>PowerPoint Presentation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Jason Sholtz</cp:lastModifiedBy>
  <cp:revision>42</cp:revision>
  <cp:lastPrinted>2024-09-05T12:17:17Z</cp:lastPrinted>
  <dcterms:created xsi:type="dcterms:W3CDTF">2015-04-20T20:04:50Z</dcterms:created>
  <dcterms:modified xsi:type="dcterms:W3CDTF">2024-11-01T18:08:19Z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0x010100702E948D589D004F848FC1E03CC1E375</vt:lpwstr>
  </property>
  <property fmtid="{D5CDD505-2E9C-101B-9397-08002B2CF9AE}" pid="3" name="MediaServiceImageTags">
    <vt:lpwstr/>
  </property>
</Properties>
</file>